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3"/>
  </p:notesMasterIdLst>
  <p:sldIdLst>
    <p:sldId id="296" r:id="rId2"/>
    <p:sldId id="289" r:id="rId3"/>
    <p:sldId id="297" r:id="rId4"/>
    <p:sldId id="298" r:id="rId5"/>
    <p:sldId id="299" r:id="rId6"/>
    <p:sldId id="300" r:id="rId7"/>
    <p:sldId id="301" r:id="rId8"/>
    <p:sldId id="302" r:id="rId9"/>
    <p:sldId id="303" r:id="rId10"/>
    <p:sldId id="269" r:id="rId11"/>
    <p:sldId id="270" r:id="rId12"/>
    <p:sldId id="271" r:id="rId13"/>
    <p:sldId id="272" r:id="rId14"/>
    <p:sldId id="273" r:id="rId15"/>
    <p:sldId id="274" r:id="rId16"/>
    <p:sldId id="279" r:id="rId17"/>
    <p:sldId id="280" r:id="rId18"/>
    <p:sldId id="283" r:id="rId19"/>
    <p:sldId id="281" r:id="rId20"/>
    <p:sldId id="286" r:id="rId21"/>
    <p:sldId id="284" r:id="rId22"/>
    <p:sldId id="285" r:id="rId23"/>
    <p:sldId id="287" r:id="rId24"/>
    <p:sldId id="304" r:id="rId25"/>
    <p:sldId id="305" r:id="rId26"/>
    <p:sldId id="306" r:id="rId27"/>
    <p:sldId id="307" r:id="rId28"/>
    <p:sldId id="308" r:id="rId29"/>
    <p:sldId id="295" r:id="rId30"/>
    <p:sldId id="288" r:id="rId31"/>
    <p:sldId id="309"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647"/>
    <p:restoredTop sz="94631"/>
  </p:normalViewPr>
  <p:slideViewPr>
    <p:cSldViewPr snapToGrid="0" snapToObjects="1">
      <p:cViewPr>
        <p:scale>
          <a:sx n="98" d="100"/>
          <a:sy n="98" d="100"/>
        </p:scale>
        <p:origin x="576" y="30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notesMaster" Target="notesMasters/notesMaster1.xml"/><Relationship Id="rId34" Type="http://schemas.openxmlformats.org/officeDocument/2006/relationships/presProps" Target="presProps.xml"/><Relationship Id="rId35" Type="http://schemas.openxmlformats.org/officeDocument/2006/relationships/viewProps" Target="viewProps.xml"/><Relationship Id="rId36" Type="http://schemas.openxmlformats.org/officeDocument/2006/relationships/theme" Target="theme/theme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1A06E77-4861-1B46-A0B8-51E11A4F2894}" type="datetimeFigureOut">
              <a:rPr lang="en-US" smtClean="0"/>
              <a:t>10/30/17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8E49194-BA95-BE46-92F8-8F60EC655F11}" type="slidenum">
              <a:rPr lang="en-US" smtClean="0"/>
              <a:t>‹#›</a:t>
            </a:fld>
            <a:endParaRPr lang="en-US"/>
          </a:p>
        </p:txBody>
      </p:sp>
    </p:spTree>
    <p:extLst>
      <p:ext uri="{BB962C8B-B14F-4D97-AF65-F5344CB8AC3E}">
        <p14:creationId xmlns:p14="http://schemas.microsoft.com/office/powerpoint/2010/main" val="5886888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367579AB-63A8-7C42-8A45-C0A202CD5CA6}" type="datetimeFigureOut">
              <a:rPr lang="en-US" smtClean="0"/>
              <a:t>10/30/17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686FAC-2FBF-2C48-940E-38922582F3ED}" type="slidenum">
              <a:rPr lang="en-US" smtClean="0"/>
              <a:t>‹#›</a:t>
            </a:fld>
            <a:endParaRPr lang="en-US"/>
          </a:p>
        </p:txBody>
      </p:sp>
    </p:spTree>
    <p:extLst>
      <p:ext uri="{BB962C8B-B14F-4D97-AF65-F5344CB8AC3E}">
        <p14:creationId xmlns:p14="http://schemas.microsoft.com/office/powerpoint/2010/main" val="1086734906"/>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67579AB-63A8-7C42-8A45-C0A202CD5CA6}" type="datetimeFigureOut">
              <a:rPr lang="en-US" smtClean="0"/>
              <a:t>10/30/17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686FAC-2FBF-2C48-940E-38922582F3ED}" type="slidenum">
              <a:rPr lang="en-US" smtClean="0"/>
              <a:t>‹#›</a:t>
            </a:fld>
            <a:endParaRPr lang="en-US"/>
          </a:p>
        </p:txBody>
      </p:sp>
    </p:spTree>
    <p:extLst>
      <p:ext uri="{BB962C8B-B14F-4D97-AF65-F5344CB8AC3E}">
        <p14:creationId xmlns:p14="http://schemas.microsoft.com/office/powerpoint/2010/main" val="15955558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67579AB-63A8-7C42-8A45-C0A202CD5CA6}" type="datetimeFigureOut">
              <a:rPr lang="en-US" smtClean="0"/>
              <a:t>10/30/17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686FAC-2FBF-2C48-940E-38922582F3ED}" type="slidenum">
              <a:rPr lang="en-US" smtClean="0"/>
              <a:t>‹#›</a:t>
            </a:fld>
            <a:endParaRPr lang="en-US"/>
          </a:p>
        </p:txBody>
      </p:sp>
    </p:spTree>
    <p:extLst>
      <p:ext uri="{BB962C8B-B14F-4D97-AF65-F5344CB8AC3E}">
        <p14:creationId xmlns:p14="http://schemas.microsoft.com/office/powerpoint/2010/main" val="8785851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67579AB-63A8-7C42-8A45-C0A202CD5CA6}" type="datetimeFigureOut">
              <a:rPr lang="en-US" smtClean="0"/>
              <a:t>10/30/17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686FAC-2FBF-2C48-940E-38922582F3ED}" type="slidenum">
              <a:rPr lang="en-US" smtClean="0"/>
              <a:t>‹#›</a:t>
            </a:fld>
            <a:endParaRPr lang="en-US"/>
          </a:p>
        </p:txBody>
      </p:sp>
    </p:spTree>
    <p:extLst>
      <p:ext uri="{BB962C8B-B14F-4D97-AF65-F5344CB8AC3E}">
        <p14:creationId xmlns:p14="http://schemas.microsoft.com/office/powerpoint/2010/main" val="4051474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67579AB-63A8-7C42-8A45-C0A202CD5CA6}" type="datetimeFigureOut">
              <a:rPr lang="en-US" smtClean="0"/>
              <a:t>10/30/17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686FAC-2FBF-2C48-940E-38922582F3ED}" type="slidenum">
              <a:rPr lang="en-US" smtClean="0"/>
              <a:t>‹#›</a:t>
            </a:fld>
            <a:endParaRPr lang="en-US"/>
          </a:p>
        </p:txBody>
      </p:sp>
    </p:spTree>
    <p:extLst>
      <p:ext uri="{BB962C8B-B14F-4D97-AF65-F5344CB8AC3E}">
        <p14:creationId xmlns:p14="http://schemas.microsoft.com/office/powerpoint/2010/main" val="17893084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367579AB-63A8-7C42-8A45-C0A202CD5CA6}" type="datetimeFigureOut">
              <a:rPr lang="en-US" smtClean="0"/>
              <a:t>10/30/17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6686FAC-2FBF-2C48-940E-38922582F3ED}" type="slidenum">
              <a:rPr lang="en-US" smtClean="0"/>
              <a:t>‹#›</a:t>
            </a:fld>
            <a:endParaRPr lang="en-US"/>
          </a:p>
        </p:txBody>
      </p:sp>
    </p:spTree>
    <p:extLst>
      <p:ext uri="{BB962C8B-B14F-4D97-AF65-F5344CB8AC3E}">
        <p14:creationId xmlns:p14="http://schemas.microsoft.com/office/powerpoint/2010/main" val="16937614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367579AB-63A8-7C42-8A45-C0A202CD5CA6}" type="datetimeFigureOut">
              <a:rPr lang="en-US" smtClean="0"/>
              <a:t>10/30/17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6686FAC-2FBF-2C48-940E-38922582F3ED}" type="slidenum">
              <a:rPr lang="en-US" smtClean="0"/>
              <a:t>‹#›</a:t>
            </a:fld>
            <a:endParaRPr lang="en-US"/>
          </a:p>
        </p:txBody>
      </p:sp>
    </p:spTree>
    <p:extLst>
      <p:ext uri="{BB962C8B-B14F-4D97-AF65-F5344CB8AC3E}">
        <p14:creationId xmlns:p14="http://schemas.microsoft.com/office/powerpoint/2010/main" val="58352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67579AB-63A8-7C42-8A45-C0A202CD5CA6}" type="datetimeFigureOut">
              <a:rPr lang="en-US" smtClean="0"/>
              <a:t>10/30/17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6686FAC-2FBF-2C48-940E-38922582F3ED}" type="slidenum">
              <a:rPr lang="en-US" smtClean="0"/>
              <a:t>‹#›</a:t>
            </a:fld>
            <a:endParaRPr lang="en-US"/>
          </a:p>
        </p:txBody>
      </p:sp>
    </p:spTree>
    <p:extLst>
      <p:ext uri="{BB962C8B-B14F-4D97-AF65-F5344CB8AC3E}">
        <p14:creationId xmlns:p14="http://schemas.microsoft.com/office/powerpoint/2010/main" val="14366523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67579AB-63A8-7C42-8A45-C0A202CD5CA6}" type="datetimeFigureOut">
              <a:rPr lang="en-US" smtClean="0"/>
              <a:t>10/30/17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6686FAC-2FBF-2C48-940E-38922582F3ED}" type="slidenum">
              <a:rPr lang="en-US" smtClean="0"/>
              <a:t>‹#›</a:t>
            </a:fld>
            <a:endParaRPr lang="en-US"/>
          </a:p>
        </p:txBody>
      </p:sp>
    </p:spTree>
    <p:extLst>
      <p:ext uri="{BB962C8B-B14F-4D97-AF65-F5344CB8AC3E}">
        <p14:creationId xmlns:p14="http://schemas.microsoft.com/office/powerpoint/2010/main" val="16580587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67579AB-63A8-7C42-8A45-C0A202CD5CA6}" type="datetimeFigureOut">
              <a:rPr lang="en-US" smtClean="0"/>
              <a:t>10/30/17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6686FAC-2FBF-2C48-940E-38922582F3ED}" type="slidenum">
              <a:rPr lang="en-US" smtClean="0"/>
              <a:t>‹#›</a:t>
            </a:fld>
            <a:endParaRPr lang="en-US"/>
          </a:p>
        </p:txBody>
      </p:sp>
    </p:spTree>
    <p:extLst>
      <p:ext uri="{BB962C8B-B14F-4D97-AF65-F5344CB8AC3E}">
        <p14:creationId xmlns:p14="http://schemas.microsoft.com/office/powerpoint/2010/main" val="12448010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67579AB-63A8-7C42-8A45-C0A202CD5CA6}" type="datetimeFigureOut">
              <a:rPr lang="en-US" smtClean="0"/>
              <a:t>10/30/17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6686FAC-2FBF-2C48-940E-38922582F3ED}" type="slidenum">
              <a:rPr lang="en-US" smtClean="0"/>
              <a:t>‹#›</a:t>
            </a:fld>
            <a:endParaRPr lang="en-US"/>
          </a:p>
        </p:txBody>
      </p:sp>
    </p:spTree>
    <p:extLst>
      <p:ext uri="{BB962C8B-B14F-4D97-AF65-F5344CB8AC3E}">
        <p14:creationId xmlns:p14="http://schemas.microsoft.com/office/powerpoint/2010/main" val="585423820"/>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png"/><Relationship Id="rId14" Type="http://schemas.openxmlformats.org/officeDocument/2006/relationships/image" Target="../media/image2.png"/><Relationship Id="rId15" Type="http://schemas.openxmlformats.org/officeDocument/2006/relationships/image" Target="../media/image3.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67579AB-63A8-7C42-8A45-C0A202CD5CA6}" type="datetimeFigureOut">
              <a:rPr lang="en-US" smtClean="0"/>
              <a:t>10/30/17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6686FAC-2FBF-2C48-940E-38922582F3ED}" type="slidenum">
              <a:rPr lang="en-US" smtClean="0"/>
              <a:t>‹#›</a:t>
            </a:fld>
            <a:endParaRPr lang="en-US"/>
          </a:p>
        </p:txBody>
      </p:sp>
      <p:pic>
        <p:nvPicPr>
          <p:cNvPr id="7" name="Picture 6"/>
          <p:cNvPicPr>
            <a:picLocks noChangeAspect="1"/>
          </p:cNvPicPr>
          <p:nvPr userDrawn="1"/>
        </p:nvPicPr>
        <p:blipFill>
          <a:blip r:embed="rId13"/>
          <a:stretch>
            <a:fillRect/>
          </a:stretch>
        </p:blipFill>
        <p:spPr>
          <a:xfrm>
            <a:off x="84668" y="188972"/>
            <a:ext cx="12039600" cy="646809"/>
          </a:xfrm>
          <a:prstGeom prst="rect">
            <a:avLst/>
          </a:prstGeom>
        </p:spPr>
      </p:pic>
      <p:pic>
        <p:nvPicPr>
          <p:cNvPr id="8" name="Picture 7"/>
          <p:cNvPicPr>
            <a:picLocks noChangeAspect="1"/>
          </p:cNvPicPr>
          <p:nvPr userDrawn="1"/>
        </p:nvPicPr>
        <p:blipFill>
          <a:blip r:embed="rId14"/>
          <a:stretch>
            <a:fillRect/>
          </a:stretch>
        </p:blipFill>
        <p:spPr>
          <a:xfrm flipV="1">
            <a:off x="118535" y="6215079"/>
            <a:ext cx="11954933" cy="50872"/>
          </a:xfrm>
          <a:prstGeom prst="rect">
            <a:avLst/>
          </a:prstGeom>
        </p:spPr>
      </p:pic>
      <p:pic>
        <p:nvPicPr>
          <p:cNvPr id="9" name="Picture 8"/>
          <p:cNvPicPr>
            <a:picLocks noChangeAspect="1"/>
          </p:cNvPicPr>
          <p:nvPr userDrawn="1"/>
        </p:nvPicPr>
        <p:blipFill>
          <a:blip r:embed="rId15"/>
          <a:stretch>
            <a:fillRect/>
          </a:stretch>
        </p:blipFill>
        <p:spPr>
          <a:xfrm>
            <a:off x="84668" y="6292049"/>
            <a:ext cx="1236133" cy="532224"/>
          </a:xfrm>
          <a:prstGeom prst="rect">
            <a:avLst/>
          </a:prstGeom>
        </p:spPr>
      </p:pic>
    </p:spTree>
    <p:extLst>
      <p:ext uri="{BB962C8B-B14F-4D97-AF65-F5344CB8AC3E}">
        <p14:creationId xmlns:p14="http://schemas.microsoft.com/office/powerpoint/2010/main" val="100742832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 Id="rId3"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emf"/><Relationship Id="rId3"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1.png"/><Relationship Id="rId3" Type="http://schemas.openxmlformats.org/officeDocument/2006/relationships/image" Target="../media/image1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tif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4.png"/><Relationship Id="rId3" Type="http://schemas.openxmlformats.org/officeDocument/2006/relationships/image" Target="../media/image15.png"/></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1" Type="http://schemas.openxmlformats.org/officeDocument/2006/relationships/slideLayout" Target="../slideLayouts/slideLayout5.xml"/><Relationship Id="rId2" Type="http://schemas.openxmlformats.org/officeDocument/2006/relationships/image" Target="../media/image16.png"/></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1" Type="http://schemas.openxmlformats.org/officeDocument/2006/relationships/slideLayout" Target="../slideLayouts/slideLayout5.xml"/><Relationship Id="rId2" Type="http://schemas.openxmlformats.org/officeDocument/2006/relationships/image" Target="../media/image19.png"/></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png"/><Relationship Id="rId1" Type="http://schemas.openxmlformats.org/officeDocument/2006/relationships/slideLayout" Target="../slideLayouts/slideLayout5.xml"/><Relationship Id="rId2" Type="http://schemas.openxmlformats.org/officeDocument/2006/relationships/image" Target="../media/image2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NUL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7.tif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EXST-7034 </a:t>
            </a:r>
            <a:r>
              <a:rPr lang="en-IN" dirty="0"/>
              <a:t/>
            </a:r>
            <a:br>
              <a:rPr lang="en-IN" dirty="0"/>
            </a:br>
            <a:r>
              <a:rPr lang="en-US" dirty="0"/>
              <a:t>REGRESSION ANALYSIS</a:t>
            </a:r>
          </a:p>
        </p:txBody>
      </p:sp>
      <p:sp>
        <p:nvSpPr>
          <p:cNvPr id="3" name="Subtitle 2"/>
          <p:cNvSpPr>
            <a:spLocks noGrp="1"/>
          </p:cNvSpPr>
          <p:nvPr>
            <p:ph type="subTitle" idx="1"/>
          </p:nvPr>
        </p:nvSpPr>
        <p:spPr>
          <a:xfrm>
            <a:off x="5292403" y="3509963"/>
            <a:ext cx="6112934" cy="2256896"/>
          </a:xfrm>
        </p:spPr>
        <p:txBody>
          <a:bodyPr>
            <a:noAutofit/>
          </a:bodyPr>
          <a:lstStyle/>
          <a:p>
            <a:pPr algn="r"/>
            <a:r>
              <a:rPr lang="en-US" sz="2800" b="1" dirty="0"/>
              <a:t>Group 5:</a:t>
            </a:r>
          </a:p>
          <a:p>
            <a:pPr algn="r"/>
            <a:r>
              <a:rPr lang="en-US" sz="2200" dirty="0" err="1" smtClean="0"/>
              <a:t>Chuqi</a:t>
            </a:r>
            <a:r>
              <a:rPr lang="en-US" sz="2200" dirty="0" smtClean="0"/>
              <a:t> </a:t>
            </a:r>
            <a:r>
              <a:rPr lang="en-US" sz="2200" dirty="0" err="1" smtClean="0"/>
              <a:t>Guo</a:t>
            </a:r>
            <a:endParaRPr lang="en-US" sz="2200" dirty="0"/>
          </a:p>
          <a:p>
            <a:pPr algn="r"/>
            <a:r>
              <a:rPr lang="en-US" sz="2200" dirty="0"/>
              <a:t> Joaquin Rodriguez </a:t>
            </a:r>
          </a:p>
          <a:p>
            <a:pPr algn="r"/>
            <a:r>
              <a:rPr lang="en-US" sz="2200" dirty="0"/>
              <a:t>Justin </a:t>
            </a:r>
            <a:r>
              <a:rPr lang="en-US" sz="2200" dirty="0" err="1"/>
              <a:t>Guice</a:t>
            </a:r>
            <a:r>
              <a:rPr lang="en-US" sz="2200" dirty="0"/>
              <a:t> </a:t>
            </a:r>
          </a:p>
          <a:p>
            <a:pPr algn="r"/>
            <a:r>
              <a:rPr lang="en-US" sz="2200" dirty="0"/>
              <a:t>Mohamed </a:t>
            </a:r>
            <a:r>
              <a:rPr lang="en-US" sz="2200" dirty="0" err="1"/>
              <a:t>Ohaiba</a:t>
            </a:r>
            <a:r>
              <a:rPr lang="en-US" sz="2200" dirty="0"/>
              <a:t> </a:t>
            </a:r>
          </a:p>
          <a:p>
            <a:pPr algn="r"/>
            <a:r>
              <a:rPr lang="en-US" sz="2200" dirty="0"/>
              <a:t>Vansh Vyas</a:t>
            </a:r>
          </a:p>
        </p:txBody>
      </p:sp>
    </p:spTree>
    <p:extLst>
      <p:ext uri="{BB962C8B-B14F-4D97-AF65-F5344CB8AC3E}">
        <p14:creationId xmlns:p14="http://schemas.microsoft.com/office/powerpoint/2010/main" val="191685403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ea typeface="Calibri" charset="0"/>
                <a:cs typeface="Calibri" charset="0"/>
              </a:rPr>
              <a:t>Abramowitz Dataset</a:t>
            </a:r>
            <a:endParaRPr lang="en-US" dirty="0">
              <a:ea typeface="Calibri" charset="0"/>
              <a:cs typeface="Calibri" charset="0"/>
            </a:endParaRPr>
          </a:p>
        </p:txBody>
      </p:sp>
      <p:sp>
        <p:nvSpPr>
          <p:cNvPr id="3" name="Content Placeholder 2"/>
          <p:cNvSpPr>
            <a:spLocks noGrp="1"/>
          </p:cNvSpPr>
          <p:nvPr>
            <p:ph idx="1"/>
          </p:nvPr>
        </p:nvSpPr>
        <p:spPr/>
        <p:txBody>
          <a:bodyPr>
            <a:noAutofit/>
          </a:bodyPr>
          <a:lstStyle/>
          <a:p>
            <a:r>
              <a:rPr lang="en-US" dirty="0" smtClean="0">
                <a:latin typeface="Calibri" charset="0"/>
                <a:ea typeface="Calibri" charset="0"/>
                <a:cs typeface="Calibri" charset="0"/>
              </a:rPr>
              <a:t>In 1998, Alan Abramowitz devised time-for-change model</a:t>
            </a:r>
          </a:p>
          <a:p>
            <a:r>
              <a:rPr lang="en-US" dirty="0" smtClean="0">
                <a:latin typeface="Calibri" charset="0"/>
                <a:ea typeface="Calibri" charset="0"/>
                <a:cs typeface="Calibri" charset="0"/>
              </a:rPr>
              <a:t>Models </a:t>
            </a:r>
            <a:r>
              <a:rPr lang="en-US" dirty="0">
                <a:latin typeface="Calibri" charset="0"/>
                <a:ea typeface="Calibri" charset="0"/>
                <a:cs typeface="Calibri" charset="0"/>
              </a:rPr>
              <a:t>Incumbent Vote as function of approval rating and first two quarters of annual GDP growth </a:t>
            </a:r>
            <a:r>
              <a:rPr lang="en-US" dirty="0" smtClean="0">
                <a:latin typeface="Calibri" charset="0"/>
                <a:ea typeface="Calibri" charset="0"/>
                <a:cs typeface="Calibri" charset="0"/>
              </a:rPr>
              <a:t>rate</a:t>
            </a:r>
            <a:endParaRPr lang="en-US" dirty="0">
              <a:latin typeface="Calibri" charset="0"/>
              <a:ea typeface="Calibri" charset="0"/>
              <a:cs typeface="Calibri" charset="0"/>
            </a:endParaRPr>
          </a:p>
          <a:p>
            <a:r>
              <a:rPr lang="en-US" dirty="0">
                <a:latin typeface="Calibri" charset="0"/>
                <a:ea typeface="Calibri" charset="0"/>
                <a:cs typeface="Calibri" charset="0"/>
              </a:rPr>
              <a:t>Dataset ranges from 1948 – </a:t>
            </a:r>
            <a:r>
              <a:rPr lang="en-US" dirty="0" smtClean="0">
                <a:latin typeface="Calibri" charset="0"/>
                <a:ea typeface="Calibri" charset="0"/>
                <a:cs typeface="Calibri" charset="0"/>
              </a:rPr>
              <a:t>1996</a:t>
            </a:r>
            <a:endParaRPr lang="en-US" dirty="0">
              <a:latin typeface="Calibri" charset="0"/>
              <a:ea typeface="Calibri" charset="0"/>
              <a:cs typeface="Calibri" charset="0"/>
            </a:endParaRPr>
          </a:p>
          <a:p>
            <a:endParaRPr lang="en-US" dirty="0">
              <a:latin typeface="Calibri" charset="0"/>
              <a:ea typeface="Calibri" charset="0"/>
              <a:cs typeface="Calibri" charset="0"/>
            </a:endParaRPr>
          </a:p>
          <a:p>
            <a:r>
              <a:rPr lang="en-US" dirty="0" smtClean="0">
                <a:latin typeface="Calibri" charset="0"/>
                <a:ea typeface="Calibri" charset="0"/>
                <a:cs typeface="Calibri" charset="0"/>
              </a:rPr>
              <a:t>Ind</a:t>
            </a:r>
            <a:r>
              <a:rPr lang="en-US" dirty="0" smtClean="0">
                <a:latin typeface="Calibri" charset="0"/>
                <a:ea typeface="Calibri" charset="0"/>
                <a:cs typeface="Calibri" charset="0"/>
              </a:rPr>
              <a:t>ependent </a:t>
            </a:r>
            <a:r>
              <a:rPr lang="en-US" dirty="0">
                <a:latin typeface="Calibri" charset="0"/>
                <a:ea typeface="Calibri" charset="0"/>
                <a:cs typeface="Calibri" charset="0"/>
              </a:rPr>
              <a:t>Random Variables</a:t>
            </a:r>
            <a:r>
              <a:rPr lang="en-US" dirty="0" smtClean="0">
                <a:latin typeface="Calibri" charset="0"/>
                <a:ea typeface="Calibri" charset="0"/>
                <a:cs typeface="Calibri" charset="0"/>
              </a:rPr>
              <a:t>:</a:t>
            </a:r>
            <a:endParaRPr lang="en-US" dirty="0">
              <a:latin typeface="Calibri" charset="0"/>
              <a:ea typeface="Calibri" charset="0"/>
              <a:cs typeface="Calibri" charset="0"/>
            </a:endParaRPr>
          </a:p>
          <a:p>
            <a:r>
              <a:rPr lang="en-US" dirty="0">
                <a:latin typeface="Calibri" charset="0"/>
                <a:ea typeface="Calibri" charset="0"/>
                <a:cs typeface="Calibri" charset="0"/>
              </a:rPr>
              <a:t>Term: (Indicator: 1: ≥8 years+ in WH, 0 otherwise)</a:t>
            </a:r>
          </a:p>
          <a:p>
            <a:r>
              <a:rPr lang="en-US" dirty="0">
                <a:latin typeface="Calibri" charset="0"/>
                <a:ea typeface="Calibri" charset="0"/>
                <a:cs typeface="Calibri" charset="0"/>
              </a:rPr>
              <a:t>Approval Rating: Current president popularity early June</a:t>
            </a:r>
          </a:p>
          <a:p>
            <a:r>
              <a:rPr lang="en-US" dirty="0">
                <a:latin typeface="Calibri" charset="0"/>
                <a:ea typeface="Calibri" charset="0"/>
                <a:cs typeface="Calibri" charset="0"/>
              </a:rPr>
              <a:t>GDP Growth Rate: 1</a:t>
            </a:r>
            <a:r>
              <a:rPr lang="en-US" baseline="30000" dirty="0">
                <a:latin typeface="Calibri" charset="0"/>
                <a:ea typeface="Calibri" charset="0"/>
                <a:cs typeface="Calibri" charset="0"/>
              </a:rPr>
              <a:t>st</a:t>
            </a:r>
            <a:r>
              <a:rPr lang="en-US" dirty="0">
                <a:latin typeface="Calibri" charset="0"/>
                <a:ea typeface="Calibri" charset="0"/>
                <a:cs typeface="Calibri" charset="0"/>
              </a:rPr>
              <a:t> two quarters</a:t>
            </a:r>
          </a:p>
        </p:txBody>
      </p:sp>
    </p:spTree>
    <p:extLst>
      <p:ext uri="{BB962C8B-B14F-4D97-AF65-F5344CB8AC3E}">
        <p14:creationId xmlns:p14="http://schemas.microsoft.com/office/powerpoint/2010/main" val="32447999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a typeface="Calibri" charset="0"/>
                <a:cs typeface="Calibri" charset="0"/>
              </a:rPr>
              <a:t>Abramowitz </a:t>
            </a:r>
            <a:r>
              <a:rPr lang="en-US" dirty="0" smtClean="0">
                <a:ea typeface="Calibri" charset="0"/>
                <a:cs typeface="Calibri" charset="0"/>
              </a:rPr>
              <a:t>- </a:t>
            </a:r>
            <a:r>
              <a:rPr lang="en-US" dirty="0" smtClean="0">
                <a:cs typeface="Arial" panose="020B0604020202020204" pitchFamily="34" charset="0"/>
              </a:rPr>
              <a:t>Modeling</a:t>
            </a:r>
            <a:endParaRPr lang="en-US" dirty="0">
              <a:cs typeface="Arial" panose="020B0604020202020204" pitchFamily="34" charset="0"/>
            </a:endParaRPr>
          </a:p>
        </p:txBody>
      </p:sp>
      <p:sp>
        <p:nvSpPr>
          <p:cNvPr id="3" name="Content Placeholder 2"/>
          <p:cNvSpPr>
            <a:spLocks noGrp="1"/>
          </p:cNvSpPr>
          <p:nvPr>
            <p:ph idx="1"/>
          </p:nvPr>
        </p:nvSpPr>
        <p:spPr>
          <a:xfrm>
            <a:off x="1981200" y="1600200"/>
            <a:ext cx="8229600" cy="4800600"/>
          </a:xfrm>
        </p:spPr>
        <p:txBody>
          <a:bodyPr>
            <a:normAutofit/>
          </a:bodyPr>
          <a:lstStyle/>
          <a:p>
            <a:pPr marL="0" indent="0">
              <a:buNone/>
            </a:pPr>
            <a:r>
              <a:rPr lang="en-US" dirty="0">
                <a:latin typeface="Calibri" charset="0"/>
                <a:ea typeface="Calibri" charset="0"/>
                <a:cs typeface="Calibri" charset="0"/>
              </a:rPr>
              <a:t>Modeling:</a:t>
            </a:r>
          </a:p>
          <a:p>
            <a:r>
              <a:rPr lang="en-US" dirty="0">
                <a:latin typeface="Calibri" charset="0"/>
                <a:ea typeface="Calibri" charset="0"/>
                <a:cs typeface="Calibri" charset="0"/>
              </a:rPr>
              <a:t>Backwards &amp; stepwise: Full model </a:t>
            </a:r>
          </a:p>
          <a:p>
            <a:r>
              <a:rPr lang="en-US" dirty="0">
                <a:latin typeface="Calibri" charset="0"/>
                <a:ea typeface="Calibri" charset="0"/>
                <a:cs typeface="Calibri" charset="0"/>
              </a:rPr>
              <a:t>All possible models regression: Full model</a:t>
            </a:r>
          </a:p>
          <a:p>
            <a:endParaRPr lang="en-US" dirty="0">
              <a:latin typeface="Calibri" charset="0"/>
              <a:ea typeface="Calibri" charset="0"/>
              <a:cs typeface="Calibri" charset="0"/>
            </a:endParaRPr>
          </a:p>
          <a:p>
            <a:endParaRPr lang="en-US" dirty="0">
              <a:latin typeface="Calibri" charset="0"/>
              <a:ea typeface="Calibri" charset="0"/>
              <a:cs typeface="Calibri" charset="0"/>
            </a:endParaRPr>
          </a:p>
          <a:p>
            <a:endParaRPr lang="en-US" dirty="0">
              <a:latin typeface="Calibri" charset="0"/>
              <a:ea typeface="Calibri" charset="0"/>
              <a:cs typeface="Calibri" charset="0"/>
            </a:endParaRPr>
          </a:p>
        </p:txBody>
      </p:sp>
      <p:graphicFrame>
        <p:nvGraphicFramePr>
          <p:cNvPr id="5" name="Table 4"/>
          <p:cNvGraphicFramePr>
            <a:graphicFrameLocks noGrp="1"/>
          </p:cNvGraphicFramePr>
          <p:nvPr>
            <p:extLst>
              <p:ext uri="{D42A27DB-BD31-4B8C-83A1-F6EECF244321}">
                <p14:modId xmlns:p14="http://schemas.microsoft.com/office/powerpoint/2010/main" val="1643406389"/>
              </p:ext>
            </p:extLst>
          </p:nvPr>
        </p:nvGraphicFramePr>
        <p:xfrm>
          <a:off x="2476499" y="3425867"/>
          <a:ext cx="7239001" cy="2523744"/>
        </p:xfrm>
        <a:graphic>
          <a:graphicData uri="http://schemas.openxmlformats.org/drawingml/2006/table">
            <a:tbl>
              <a:tblPr firstRow="1" firstCol="1">
                <a:tableStyleId>{69012ECD-51FC-41F1-AA8D-1B2483CD663E}</a:tableStyleId>
              </a:tblPr>
              <a:tblGrid>
                <a:gridCol w="1139129"/>
                <a:gridCol w="899760"/>
                <a:gridCol w="1026173"/>
                <a:gridCol w="677175"/>
                <a:gridCol w="764834"/>
                <a:gridCol w="764834"/>
                <a:gridCol w="1967096"/>
              </a:tblGrid>
              <a:tr h="491412">
                <a:tc>
                  <a:txBody>
                    <a:bodyPr/>
                    <a:lstStyle/>
                    <a:p>
                      <a:pPr marL="0" marR="0" algn="ctr">
                        <a:lnSpc>
                          <a:spcPct val="115000"/>
                        </a:lnSpc>
                        <a:spcBef>
                          <a:spcPts val="300"/>
                        </a:spcBef>
                        <a:spcAft>
                          <a:spcPts val="300"/>
                        </a:spcAft>
                      </a:pPr>
                      <a:r>
                        <a:rPr lang="en-US" sz="1600" dirty="0">
                          <a:effectLst/>
                        </a:rPr>
                        <a:t>Number in</a:t>
                      </a:r>
                      <a:br>
                        <a:rPr lang="en-US" sz="1600" dirty="0">
                          <a:effectLst/>
                        </a:rPr>
                      </a:br>
                      <a:r>
                        <a:rPr lang="en-US" sz="1600" dirty="0">
                          <a:effectLst/>
                        </a:rPr>
                        <a:t>Model</a:t>
                      </a:r>
                      <a:endParaRPr lang="en-US" sz="1200" dirty="0">
                        <a:effectLst/>
                        <a:latin typeface="Calibri" charset="0"/>
                        <a:ea typeface="Calibri" charset="0"/>
                        <a:cs typeface="Calibri" charset="0"/>
                      </a:endParaRPr>
                    </a:p>
                  </a:txBody>
                  <a:tcPr marL="49275" marR="49275" marT="0" marB="0" anchor="b"/>
                </a:tc>
                <a:tc>
                  <a:txBody>
                    <a:bodyPr/>
                    <a:lstStyle/>
                    <a:p>
                      <a:pPr marL="0" marR="0" algn="ctr">
                        <a:lnSpc>
                          <a:spcPct val="115000"/>
                        </a:lnSpc>
                        <a:spcBef>
                          <a:spcPts val="300"/>
                        </a:spcBef>
                        <a:spcAft>
                          <a:spcPts val="300"/>
                        </a:spcAft>
                      </a:pPr>
                      <a:r>
                        <a:rPr lang="en-US" sz="1600" dirty="0">
                          <a:effectLst/>
                        </a:rPr>
                        <a:t>R-Square</a:t>
                      </a:r>
                      <a:endParaRPr lang="en-US" sz="1200" dirty="0">
                        <a:effectLst/>
                        <a:latin typeface="Calibri" charset="0"/>
                        <a:ea typeface="Calibri" charset="0"/>
                        <a:cs typeface="Calibri" charset="0"/>
                      </a:endParaRPr>
                    </a:p>
                  </a:txBody>
                  <a:tcPr marL="49275" marR="49275" marT="0" marB="0" anchor="b"/>
                </a:tc>
                <a:tc>
                  <a:txBody>
                    <a:bodyPr/>
                    <a:lstStyle/>
                    <a:p>
                      <a:pPr marL="0" marR="0" algn="ctr">
                        <a:lnSpc>
                          <a:spcPct val="115000"/>
                        </a:lnSpc>
                        <a:spcBef>
                          <a:spcPts val="300"/>
                        </a:spcBef>
                        <a:spcAft>
                          <a:spcPts val="300"/>
                        </a:spcAft>
                      </a:pPr>
                      <a:r>
                        <a:rPr lang="en-US" sz="1600" dirty="0">
                          <a:effectLst/>
                        </a:rPr>
                        <a:t>Adjusted</a:t>
                      </a:r>
                      <a:br>
                        <a:rPr lang="en-US" sz="1600" dirty="0">
                          <a:effectLst/>
                        </a:rPr>
                      </a:br>
                      <a:r>
                        <a:rPr lang="en-US" sz="1600" dirty="0">
                          <a:effectLst/>
                        </a:rPr>
                        <a:t>R-Square</a:t>
                      </a:r>
                      <a:endParaRPr lang="en-US" sz="1200" dirty="0">
                        <a:effectLst/>
                        <a:latin typeface="Calibri" charset="0"/>
                        <a:ea typeface="Calibri" charset="0"/>
                        <a:cs typeface="Calibri" charset="0"/>
                      </a:endParaRPr>
                    </a:p>
                  </a:txBody>
                  <a:tcPr marL="49275" marR="49275" marT="0" marB="0" anchor="b"/>
                </a:tc>
                <a:tc>
                  <a:txBody>
                    <a:bodyPr/>
                    <a:lstStyle/>
                    <a:p>
                      <a:pPr marL="0" marR="0" algn="ctr">
                        <a:lnSpc>
                          <a:spcPct val="115000"/>
                        </a:lnSpc>
                        <a:spcBef>
                          <a:spcPts val="300"/>
                        </a:spcBef>
                        <a:spcAft>
                          <a:spcPts val="300"/>
                        </a:spcAft>
                      </a:pPr>
                      <a:r>
                        <a:rPr lang="en-US" sz="1600" dirty="0">
                          <a:effectLst/>
                        </a:rPr>
                        <a:t>C(p)</a:t>
                      </a:r>
                      <a:endParaRPr lang="en-US" sz="1200" dirty="0">
                        <a:effectLst/>
                        <a:latin typeface="Calibri" charset="0"/>
                        <a:ea typeface="Calibri" charset="0"/>
                        <a:cs typeface="Calibri" charset="0"/>
                      </a:endParaRPr>
                    </a:p>
                  </a:txBody>
                  <a:tcPr marL="49275" marR="49275" marT="0" marB="0" anchor="b"/>
                </a:tc>
                <a:tc>
                  <a:txBody>
                    <a:bodyPr/>
                    <a:lstStyle/>
                    <a:p>
                      <a:pPr marL="0" marR="0" algn="ctr">
                        <a:lnSpc>
                          <a:spcPct val="115000"/>
                        </a:lnSpc>
                        <a:spcBef>
                          <a:spcPts val="300"/>
                        </a:spcBef>
                        <a:spcAft>
                          <a:spcPts val="300"/>
                        </a:spcAft>
                      </a:pPr>
                      <a:r>
                        <a:rPr lang="en-US" sz="1600" dirty="0">
                          <a:effectLst/>
                        </a:rPr>
                        <a:t>MSE</a:t>
                      </a:r>
                      <a:endParaRPr lang="en-US" sz="1200" dirty="0">
                        <a:effectLst/>
                        <a:latin typeface="Calibri" charset="0"/>
                        <a:ea typeface="Calibri" charset="0"/>
                        <a:cs typeface="Calibri" charset="0"/>
                      </a:endParaRPr>
                    </a:p>
                  </a:txBody>
                  <a:tcPr marL="49275" marR="49275" marT="0" marB="0" anchor="b"/>
                </a:tc>
                <a:tc>
                  <a:txBody>
                    <a:bodyPr/>
                    <a:lstStyle/>
                    <a:p>
                      <a:pPr marL="0" marR="0" algn="ctr">
                        <a:lnSpc>
                          <a:spcPct val="115000"/>
                        </a:lnSpc>
                        <a:spcBef>
                          <a:spcPts val="300"/>
                        </a:spcBef>
                        <a:spcAft>
                          <a:spcPts val="300"/>
                        </a:spcAft>
                      </a:pPr>
                      <a:r>
                        <a:rPr lang="en-US" sz="1600" dirty="0" smtClean="0">
                          <a:effectLst/>
                        </a:rPr>
                        <a:t>PRESS</a:t>
                      </a:r>
                      <a:endParaRPr lang="en-US" sz="1200" b="1" dirty="0">
                        <a:effectLst/>
                        <a:latin typeface="Calibri" charset="0"/>
                        <a:ea typeface="Calibri" charset="0"/>
                        <a:cs typeface="Calibri" charset="0"/>
                      </a:endParaRPr>
                    </a:p>
                  </a:txBody>
                  <a:tcPr marL="49275" marR="49275" marT="0" marB="0" anchor="b"/>
                </a:tc>
                <a:tc>
                  <a:txBody>
                    <a:bodyPr/>
                    <a:lstStyle/>
                    <a:p>
                      <a:pPr marL="0" marR="0" algn="ctr">
                        <a:lnSpc>
                          <a:spcPct val="115000"/>
                        </a:lnSpc>
                        <a:spcBef>
                          <a:spcPts val="300"/>
                        </a:spcBef>
                        <a:spcAft>
                          <a:spcPts val="300"/>
                        </a:spcAft>
                      </a:pPr>
                      <a:r>
                        <a:rPr lang="en-US" sz="1600" dirty="0">
                          <a:effectLst/>
                        </a:rPr>
                        <a:t>Variables in Model</a:t>
                      </a:r>
                      <a:endParaRPr lang="en-US" sz="1200" dirty="0">
                        <a:effectLst/>
                        <a:latin typeface="Calibri" charset="0"/>
                        <a:ea typeface="Calibri" charset="0"/>
                        <a:cs typeface="Calibri" charset="0"/>
                      </a:endParaRPr>
                    </a:p>
                  </a:txBody>
                  <a:tcPr marL="49275" marR="49275" marT="0" marB="0" anchor="b"/>
                </a:tc>
              </a:tr>
              <a:tr h="245706">
                <a:tc>
                  <a:txBody>
                    <a:bodyPr/>
                    <a:lstStyle/>
                    <a:p>
                      <a:pPr marL="0" marR="0" algn="ctr">
                        <a:lnSpc>
                          <a:spcPct val="115000"/>
                        </a:lnSpc>
                        <a:spcBef>
                          <a:spcPts val="300"/>
                        </a:spcBef>
                        <a:spcAft>
                          <a:spcPts val="300"/>
                        </a:spcAft>
                      </a:pPr>
                      <a:r>
                        <a:rPr lang="en-US" sz="1600">
                          <a:effectLst/>
                        </a:rPr>
                        <a:t>1</a:t>
                      </a:r>
                      <a:endParaRPr lang="en-US" sz="1200">
                        <a:effectLst/>
                        <a:latin typeface="Calibri" charset="0"/>
                        <a:ea typeface="Calibri" charset="0"/>
                        <a:cs typeface="Calibri" charset="0"/>
                      </a:endParaRPr>
                    </a:p>
                  </a:txBody>
                  <a:tcPr marL="49275" marR="49275" marT="0" marB="0"/>
                </a:tc>
                <a:tc>
                  <a:txBody>
                    <a:bodyPr/>
                    <a:lstStyle/>
                    <a:p>
                      <a:pPr marL="0" marR="0" algn="ctr">
                        <a:lnSpc>
                          <a:spcPct val="115000"/>
                        </a:lnSpc>
                        <a:spcBef>
                          <a:spcPts val="300"/>
                        </a:spcBef>
                        <a:spcAft>
                          <a:spcPts val="300"/>
                        </a:spcAft>
                      </a:pPr>
                      <a:r>
                        <a:rPr lang="en-US" sz="1200" dirty="0">
                          <a:effectLst/>
                        </a:rPr>
                        <a:t>0.7563</a:t>
                      </a:r>
                      <a:endParaRPr lang="en-US" sz="1200" dirty="0">
                        <a:effectLst/>
                        <a:latin typeface="Calibri" charset="0"/>
                        <a:ea typeface="Calibri" charset="0"/>
                        <a:cs typeface="Calibri" charset="0"/>
                      </a:endParaRPr>
                    </a:p>
                  </a:txBody>
                  <a:tcPr marL="49275" marR="49275" marT="0" marB="0"/>
                </a:tc>
                <a:tc>
                  <a:txBody>
                    <a:bodyPr/>
                    <a:lstStyle/>
                    <a:p>
                      <a:pPr marL="0" marR="0" algn="ctr">
                        <a:lnSpc>
                          <a:spcPct val="115000"/>
                        </a:lnSpc>
                        <a:spcBef>
                          <a:spcPts val="300"/>
                        </a:spcBef>
                        <a:spcAft>
                          <a:spcPts val="300"/>
                        </a:spcAft>
                      </a:pPr>
                      <a:r>
                        <a:rPr lang="en-US" sz="1200" dirty="0">
                          <a:effectLst/>
                        </a:rPr>
                        <a:t>0.7342</a:t>
                      </a:r>
                      <a:endParaRPr lang="en-US" sz="1200" dirty="0">
                        <a:effectLst/>
                        <a:latin typeface="Calibri" charset="0"/>
                        <a:ea typeface="Calibri" charset="0"/>
                        <a:cs typeface="Calibri" charset="0"/>
                      </a:endParaRPr>
                    </a:p>
                  </a:txBody>
                  <a:tcPr marL="49275" marR="49275" marT="0" marB="0"/>
                </a:tc>
                <a:tc>
                  <a:txBody>
                    <a:bodyPr/>
                    <a:lstStyle/>
                    <a:p>
                      <a:pPr marL="0" marR="0" algn="ctr">
                        <a:lnSpc>
                          <a:spcPct val="115000"/>
                        </a:lnSpc>
                        <a:spcBef>
                          <a:spcPts val="300"/>
                        </a:spcBef>
                        <a:spcAft>
                          <a:spcPts val="300"/>
                        </a:spcAft>
                      </a:pPr>
                      <a:r>
                        <a:rPr lang="en-US" sz="1200" dirty="0">
                          <a:effectLst/>
                        </a:rPr>
                        <a:t>17.5495</a:t>
                      </a:r>
                      <a:endParaRPr lang="en-US" sz="1200" dirty="0">
                        <a:effectLst/>
                        <a:latin typeface="Calibri" charset="0"/>
                        <a:ea typeface="Calibri" charset="0"/>
                        <a:cs typeface="Calibri" charset="0"/>
                      </a:endParaRPr>
                    </a:p>
                  </a:txBody>
                  <a:tcPr marL="49275" marR="49275" marT="0" marB="0"/>
                </a:tc>
                <a:tc>
                  <a:txBody>
                    <a:bodyPr/>
                    <a:lstStyle/>
                    <a:p>
                      <a:pPr marL="0" marR="0" algn="ctr">
                        <a:lnSpc>
                          <a:spcPct val="115000"/>
                        </a:lnSpc>
                        <a:spcBef>
                          <a:spcPts val="300"/>
                        </a:spcBef>
                        <a:spcAft>
                          <a:spcPts val="300"/>
                        </a:spcAft>
                      </a:pPr>
                      <a:r>
                        <a:rPr lang="en-US" sz="1200" dirty="0">
                          <a:effectLst/>
                        </a:rPr>
                        <a:t>9.50204</a:t>
                      </a:r>
                      <a:endParaRPr lang="en-US" sz="1200" dirty="0">
                        <a:effectLst/>
                        <a:latin typeface="Calibri" charset="0"/>
                        <a:ea typeface="Calibri" charset="0"/>
                        <a:cs typeface="Calibri" charset="0"/>
                      </a:endParaRPr>
                    </a:p>
                  </a:txBody>
                  <a:tcPr marL="49275" marR="49275" marT="0" marB="0"/>
                </a:tc>
                <a:tc>
                  <a:txBody>
                    <a:bodyPr/>
                    <a:lstStyle/>
                    <a:p>
                      <a:pPr marL="0" marR="0" algn="ctr">
                        <a:lnSpc>
                          <a:spcPct val="115000"/>
                        </a:lnSpc>
                        <a:spcBef>
                          <a:spcPts val="300"/>
                        </a:spcBef>
                        <a:spcAft>
                          <a:spcPts val="300"/>
                        </a:spcAft>
                      </a:pPr>
                      <a:r>
                        <a:rPr lang="en-US" sz="1200" dirty="0" smtClean="0">
                          <a:effectLst/>
                        </a:rPr>
                        <a:t>134.1103</a:t>
                      </a:r>
                      <a:endParaRPr lang="en-US" sz="1200" dirty="0">
                        <a:effectLst/>
                        <a:latin typeface="Calibri" charset="0"/>
                        <a:ea typeface="Calibri" charset="0"/>
                        <a:cs typeface="Calibri" charset="0"/>
                      </a:endParaRPr>
                    </a:p>
                  </a:txBody>
                  <a:tcPr marL="49275" marR="49275" marT="0" marB="0"/>
                </a:tc>
                <a:tc>
                  <a:txBody>
                    <a:bodyPr/>
                    <a:lstStyle/>
                    <a:p>
                      <a:pPr marL="0" marR="0" algn="ctr">
                        <a:lnSpc>
                          <a:spcPct val="115000"/>
                        </a:lnSpc>
                        <a:spcBef>
                          <a:spcPts val="300"/>
                        </a:spcBef>
                        <a:spcAft>
                          <a:spcPts val="300"/>
                        </a:spcAft>
                      </a:pPr>
                      <a:r>
                        <a:rPr lang="en-US" sz="1200" dirty="0">
                          <a:effectLst/>
                        </a:rPr>
                        <a:t>Popular</a:t>
                      </a:r>
                      <a:endParaRPr lang="en-US" sz="1200" dirty="0">
                        <a:effectLst/>
                        <a:latin typeface="Calibri" charset="0"/>
                        <a:ea typeface="Calibri" charset="0"/>
                        <a:cs typeface="Calibri" charset="0"/>
                      </a:endParaRPr>
                    </a:p>
                  </a:txBody>
                  <a:tcPr marL="49275" marR="49275" marT="0" marB="0"/>
                </a:tc>
              </a:tr>
              <a:tr h="245706">
                <a:tc>
                  <a:txBody>
                    <a:bodyPr/>
                    <a:lstStyle/>
                    <a:p>
                      <a:pPr marL="0" marR="0" algn="ctr">
                        <a:lnSpc>
                          <a:spcPct val="115000"/>
                        </a:lnSpc>
                        <a:spcBef>
                          <a:spcPts val="300"/>
                        </a:spcBef>
                        <a:spcAft>
                          <a:spcPts val="300"/>
                        </a:spcAft>
                      </a:pPr>
                      <a:r>
                        <a:rPr lang="en-US" sz="1600">
                          <a:effectLst/>
                        </a:rPr>
                        <a:t>1</a:t>
                      </a:r>
                      <a:endParaRPr lang="en-US" sz="1200">
                        <a:effectLst/>
                        <a:latin typeface="Calibri" charset="0"/>
                        <a:ea typeface="Calibri" charset="0"/>
                        <a:cs typeface="Calibri" charset="0"/>
                      </a:endParaRPr>
                    </a:p>
                  </a:txBody>
                  <a:tcPr marL="49275" marR="49275" marT="0" marB="0"/>
                </a:tc>
                <a:tc>
                  <a:txBody>
                    <a:bodyPr/>
                    <a:lstStyle/>
                    <a:p>
                      <a:pPr marL="0" marR="0" algn="ctr">
                        <a:lnSpc>
                          <a:spcPct val="115000"/>
                        </a:lnSpc>
                        <a:spcBef>
                          <a:spcPts val="300"/>
                        </a:spcBef>
                        <a:spcAft>
                          <a:spcPts val="300"/>
                        </a:spcAft>
                      </a:pPr>
                      <a:r>
                        <a:rPr lang="en-US" sz="1200" dirty="0">
                          <a:effectLst/>
                        </a:rPr>
                        <a:t>0.4423</a:t>
                      </a:r>
                      <a:endParaRPr lang="en-US" sz="1200" dirty="0">
                        <a:effectLst/>
                        <a:latin typeface="Calibri" charset="0"/>
                        <a:ea typeface="Calibri" charset="0"/>
                        <a:cs typeface="Calibri" charset="0"/>
                      </a:endParaRPr>
                    </a:p>
                  </a:txBody>
                  <a:tcPr marL="49275" marR="49275" marT="0" marB="0"/>
                </a:tc>
                <a:tc>
                  <a:txBody>
                    <a:bodyPr/>
                    <a:lstStyle/>
                    <a:p>
                      <a:pPr marL="0" marR="0" algn="ctr">
                        <a:lnSpc>
                          <a:spcPct val="115000"/>
                        </a:lnSpc>
                        <a:spcBef>
                          <a:spcPts val="300"/>
                        </a:spcBef>
                        <a:spcAft>
                          <a:spcPts val="300"/>
                        </a:spcAft>
                      </a:pPr>
                      <a:r>
                        <a:rPr lang="en-US" sz="1200" dirty="0">
                          <a:effectLst/>
                        </a:rPr>
                        <a:t>0.3916</a:t>
                      </a:r>
                      <a:endParaRPr lang="en-US" sz="1200" dirty="0">
                        <a:effectLst/>
                        <a:latin typeface="Calibri" charset="0"/>
                        <a:ea typeface="Calibri" charset="0"/>
                        <a:cs typeface="Calibri" charset="0"/>
                      </a:endParaRPr>
                    </a:p>
                  </a:txBody>
                  <a:tcPr marL="49275" marR="49275" marT="0" marB="0"/>
                </a:tc>
                <a:tc>
                  <a:txBody>
                    <a:bodyPr/>
                    <a:lstStyle/>
                    <a:p>
                      <a:pPr marL="0" marR="0" algn="ctr">
                        <a:lnSpc>
                          <a:spcPct val="115000"/>
                        </a:lnSpc>
                        <a:spcBef>
                          <a:spcPts val="300"/>
                        </a:spcBef>
                        <a:spcAft>
                          <a:spcPts val="300"/>
                        </a:spcAft>
                      </a:pPr>
                      <a:r>
                        <a:rPr lang="en-US" sz="1200">
                          <a:effectLst/>
                        </a:rPr>
                        <a:t>51.7680</a:t>
                      </a:r>
                      <a:endParaRPr lang="en-US" sz="1200">
                        <a:effectLst/>
                        <a:latin typeface="Calibri" charset="0"/>
                        <a:ea typeface="Calibri" charset="0"/>
                        <a:cs typeface="Calibri" charset="0"/>
                      </a:endParaRPr>
                    </a:p>
                  </a:txBody>
                  <a:tcPr marL="49275" marR="49275" marT="0" marB="0"/>
                </a:tc>
                <a:tc>
                  <a:txBody>
                    <a:bodyPr/>
                    <a:lstStyle/>
                    <a:p>
                      <a:pPr marL="0" marR="0" algn="ctr">
                        <a:lnSpc>
                          <a:spcPct val="115000"/>
                        </a:lnSpc>
                        <a:spcBef>
                          <a:spcPts val="300"/>
                        </a:spcBef>
                        <a:spcAft>
                          <a:spcPts val="300"/>
                        </a:spcAft>
                      </a:pPr>
                      <a:r>
                        <a:rPr lang="en-US" sz="1200">
                          <a:effectLst/>
                        </a:rPr>
                        <a:t>21.74875</a:t>
                      </a:r>
                      <a:endParaRPr lang="en-US" sz="1200">
                        <a:effectLst/>
                        <a:latin typeface="Calibri" charset="0"/>
                        <a:ea typeface="Calibri" charset="0"/>
                        <a:cs typeface="Calibri" charset="0"/>
                      </a:endParaRPr>
                    </a:p>
                  </a:txBody>
                  <a:tcPr marL="49275" marR="49275" marT="0" marB="0"/>
                </a:tc>
                <a:tc>
                  <a:txBody>
                    <a:bodyPr/>
                    <a:lstStyle/>
                    <a:p>
                      <a:pPr marL="0" marR="0" algn="ctr">
                        <a:lnSpc>
                          <a:spcPct val="115000"/>
                        </a:lnSpc>
                        <a:spcBef>
                          <a:spcPts val="300"/>
                        </a:spcBef>
                        <a:spcAft>
                          <a:spcPts val="300"/>
                        </a:spcAft>
                      </a:pPr>
                      <a:r>
                        <a:rPr lang="en-US" sz="1200" dirty="0" smtClean="0">
                          <a:effectLst/>
                        </a:rPr>
                        <a:t>360.1404</a:t>
                      </a:r>
                      <a:endParaRPr lang="en-US" sz="1200" dirty="0">
                        <a:effectLst/>
                        <a:latin typeface="Calibri" charset="0"/>
                        <a:ea typeface="Calibri" charset="0"/>
                        <a:cs typeface="Calibri" charset="0"/>
                      </a:endParaRPr>
                    </a:p>
                  </a:txBody>
                  <a:tcPr marL="49275" marR="49275" marT="0" marB="0"/>
                </a:tc>
                <a:tc>
                  <a:txBody>
                    <a:bodyPr/>
                    <a:lstStyle/>
                    <a:p>
                      <a:pPr marL="0" marR="0" algn="ctr">
                        <a:lnSpc>
                          <a:spcPct val="115000"/>
                        </a:lnSpc>
                        <a:spcBef>
                          <a:spcPts val="300"/>
                        </a:spcBef>
                        <a:spcAft>
                          <a:spcPts val="300"/>
                        </a:spcAft>
                      </a:pPr>
                      <a:r>
                        <a:rPr lang="en-US" sz="1200">
                          <a:effectLst/>
                        </a:rPr>
                        <a:t>GDPgrowth</a:t>
                      </a:r>
                      <a:endParaRPr lang="en-US" sz="1200">
                        <a:effectLst/>
                        <a:latin typeface="Calibri" charset="0"/>
                        <a:ea typeface="Calibri" charset="0"/>
                        <a:cs typeface="Calibri" charset="0"/>
                      </a:endParaRPr>
                    </a:p>
                  </a:txBody>
                  <a:tcPr marL="49275" marR="49275" marT="0" marB="0"/>
                </a:tc>
              </a:tr>
              <a:tr h="245706">
                <a:tc>
                  <a:txBody>
                    <a:bodyPr/>
                    <a:lstStyle/>
                    <a:p>
                      <a:pPr marL="0" marR="0" algn="ctr">
                        <a:lnSpc>
                          <a:spcPct val="115000"/>
                        </a:lnSpc>
                        <a:spcBef>
                          <a:spcPts val="300"/>
                        </a:spcBef>
                        <a:spcAft>
                          <a:spcPts val="300"/>
                        </a:spcAft>
                      </a:pPr>
                      <a:r>
                        <a:rPr lang="en-US" sz="1600">
                          <a:effectLst/>
                        </a:rPr>
                        <a:t>1</a:t>
                      </a:r>
                      <a:endParaRPr lang="en-US" sz="1200">
                        <a:effectLst/>
                        <a:latin typeface="Calibri" charset="0"/>
                        <a:ea typeface="Calibri" charset="0"/>
                        <a:cs typeface="Calibri" charset="0"/>
                      </a:endParaRPr>
                    </a:p>
                  </a:txBody>
                  <a:tcPr marL="49275" marR="49275" marT="0" marB="0"/>
                </a:tc>
                <a:tc>
                  <a:txBody>
                    <a:bodyPr/>
                    <a:lstStyle/>
                    <a:p>
                      <a:pPr marL="0" marR="0" algn="ctr">
                        <a:lnSpc>
                          <a:spcPct val="115000"/>
                        </a:lnSpc>
                        <a:spcBef>
                          <a:spcPts val="300"/>
                        </a:spcBef>
                        <a:spcAft>
                          <a:spcPts val="300"/>
                        </a:spcAft>
                      </a:pPr>
                      <a:r>
                        <a:rPr lang="en-US" sz="1200">
                          <a:effectLst/>
                        </a:rPr>
                        <a:t>0.3868</a:t>
                      </a:r>
                      <a:endParaRPr lang="en-US" sz="1200">
                        <a:effectLst/>
                        <a:latin typeface="Calibri" charset="0"/>
                        <a:ea typeface="Calibri" charset="0"/>
                        <a:cs typeface="Calibri" charset="0"/>
                      </a:endParaRPr>
                    </a:p>
                  </a:txBody>
                  <a:tcPr marL="49275" marR="49275" marT="0" marB="0"/>
                </a:tc>
                <a:tc>
                  <a:txBody>
                    <a:bodyPr/>
                    <a:lstStyle/>
                    <a:p>
                      <a:pPr marL="0" marR="0" algn="ctr">
                        <a:lnSpc>
                          <a:spcPct val="115000"/>
                        </a:lnSpc>
                        <a:spcBef>
                          <a:spcPts val="300"/>
                        </a:spcBef>
                        <a:spcAft>
                          <a:spcPts val="300"/>
                        </a:spcAft>
                      </a:pPr>
                      <a:r>
                        <a:rPr lang="en-US" sz="1200" dirty="0">
                          <a:effectLst/>
                        </a:rPr>
                        <a:t>0.3311</a:t>
                      </a:r>
                      <a:endParaRPr lang="en-US" sz="1200" dirty="0">
                        <a:effectLst/>
                        <a:latin typeface="Calibri" charset="0"/>
                        <a:ea typeface="Calibri" charset="0"/>
                        <a:cs typeface="Calibri" charset="0"/>
                      </a:endParaRPr>
                    </a:p>
                  </a:txBody>
                  <a:tcPr marL="49275" marR="49275" marT="0" marB="0"/>
                </a:tc>
                <a:tc>
                  <a:txBody>
                    <a:bodyPr/>
                    <a:lstStyle/>
                    <a:p>
                      <a:pPr marL="0" marR="0" algn="ctr">
                        <a:lnSpc>
                          <a:spcPct val="115000"/>
                        </a:lnSpc>
                        <a:spcBef>
                          <a:spcPts val="300"/>
                        </a:spcBef>
                        <a:spcAft>
                          <a:spcPts val="300"/>
                        </a:spcAft>
                      </a:pPr>
                      <a:r>
                        <a:rPr lang="en-US" sz="1200" dirty="0">
                          <a:effectLst/>
                        </a:rPr>
                        <a:t>57.8075</a:t>
                      </a:r>
                      <a:endParaRPr lang="en-US" sz="1200" dirty="0">
                        <a:effectLst/>
                        <a:latin typeface="Calibri" charset="0"/>
                        <a:ea typeface="Calibri" charset="0"/>
                        <a:cs typeface="Calibri" charset="0"/>
                      </a:endParaRPr>
                    </a:p>
                  </a:txBody>
                  <a:tcPr marL="49275" marR="49275" marT="0" marB="0"/>
                </a:tc>
                <a:tc>
                  <a:txBody>
                    <a:bodyPr/>
                    <a:lstStyle/>
                    <a:p>
                      <a:pPr marL="0" marR="0" algn="ctr">
                        <a:lnSpc>
                          <a:spcPct val="115000"/>
                        </a:lnSpc>
                        <a:spcBef>
                          <a:spcPts val="300"/>
                        </a:spcBef>
                        <a:spcAft>
                          <a:spcPts val="300"/>
                        </a:spcAft>
                      </a:pPr>
                      <a:r>
                        <a:rPr lang="en-US" sz="1200">
                          <a:effectLst/>
                        </a:rPr>
                        <a:t>23.91030</a:t>
                      </a:r>
                      <a:endParaRPr lang="en-US" sz="1200">
                        <a:effectLst/>
                        <a:latin typeface="Calibri" charset="0"/>
                        <a:ea typeface="Calibri" charset="0"/>
                        <a:cs typeface="Calibri" charset="0"/>
                      </a:endParaRPr>
                    </a:p>
                  </a:txBody>
                  <a:tcPr marL="49275" marR="49275" marT="0" marB="0"/>
                </a:tc>
                <a:tc>
                  <a:txBody>
                    <a:bodyPr/>
                    <a:lstStyle/>
                    <a:p>
                      <a:pPr marL="0" marR="0" algn="ctr">
                        <a:lnSpc>
                          <a:spcPct val="115000"/>
                        </a:lnSpc>
                        <a:spcBef>
                          <a:spcPts val="300"/>
                        </a:spcBef>
                        <a:spcAft>
                          <a:spcPts val="300"/>
                        </a:spcAft>
                      </a:pPr>
                      <a:r>
                        <a:rPr lang="en-US" sz="1200" dirty="0" smtClean="0">
                          <a:effectLst/>
                        </a:rPr>
                        <a:t>373.9996</a:t>
                      </a:r>
                      <a:endParaRPr lang="en-US" sz="1200" dirty="0">
                        <a:effectLst/>
                        <a:latin typeface="Calibri" charset="0"/>
                        <a:ea typeface="Calibri" charset="0"/>
                        <a:cs typeface="Calibri" charset="0"/>
                      </a:endParaRPr>
                    </a:p>
                  </a:txBody>
                  <a:tcPr marL="49275" marR="49275" marT="0" marB="0"/>
                </a:tc>
                <a:tc>
                  <a:txBody>
                    <a:bodyPr/>
                    <a:lstStyle/>
                    <a:p>
                      <a:pPr marL="0" marR="0" algn="ctr">
                        <a:lnSpc>
                          <a:spcPct val="115000"/>
                        </a:lnSpc>
                        <a:spcBef>
                          <a:spcPts val="300"/>
                        </a:spcBef>
                        <a:spcAft>
                          <a:spcPts val="300"/>
                        </a:spcAft>
                      </a:pPr>
                      <a:r>
                        <a:rPr lang="en-US" sz="1200">
                          <a:effectLst/>
                        </a:rPr>
                        <a:t>Term</a:t>
                      </a:r>
                      <a:endParaRPr lang="en-US" sz="1200">
                        <a:effectLst/>
                        <a:latin typeface="Calibri" charset="0"/>
                        <a:ea typeface="Calibri" charset="0"/>
                        <a:cs typeface="Calibri" charset="0"/>
                      </a:endParaRPr>
                    </a:p>
                  </a:txBody>
                  <a:tcPr marL="49275" marR="49275" marT="0" marB="0"/>
                </a:tc>
              </a:tr>
              <a:tr h="245706">
                <a:tc>
                  <a:txBody>
                    <a:bodyPr/>
                    <a:lstStyle/>
                    <a:p>
                      <a:pPr marL="0" marR="0" algn="ctr">
                        <a:lnSpc>
                          <a:spcPct val="115000"/>
                        </a:lnSpc>
                        <a:spcBef>
                          <a:spcPts val="300"/>
                        </a:spcBef>
                        <a:spcAft>
                          <a:spcPts val="300"/>
                        </a:spcAft>
                      </a:pPr>
                      <a:r>
                        <a:rPr lang="en-US" sz="1600">
                          <a:effectLst/>
                        </a:rPr>
                        <a:t>2</a:t>
                      </a:r>
                      <a:endParaRPr lang="en-US" sz="1200">
                        <a:effectLst/>
                        <a:latin typeface="Calibri" charset="0"/>
                        <a:ea typeface="Calibri" charset="0"/>
                        <a:cs typeface="Calibri" charset="0"/>
                      </a:endParaRPr>
                    </a:p>
                  </a:txBody>
                  <a:tcPr marL="49275" marR="49275" marT="0" marB="0"/>
                </a:tc>
                <a:tc>
                  <a:txBody>
                    <a:bodyPr/>
                    <a:lstStyle/>
                    <a:p>
                      <a:pPr marL="0" marR="0" algn="ctr">
                        <a:lnSpc>
                          <a:spcPct val="115000"/>
                        </a:lnSpc>
                        <a:spcBef>
                          <a:spcPts val="300"/>
                        </a:spcBef>
                        <a:spcAft>
                          <a:spcPts val="300"/>
                        </a:spcAft>
                      </a:pPr>
                      <a:r>
                        <a:rPr lang="en-US" sz="1200">
                          <a:effectLst/>
                        </a:rPr>
                        <a:t>0.8230</a:t>
                      </a:r>
                      <a:endParaRPr lang="en-US" sz="1200">
                        <a:effectLst/>
                        <a:latin typeface="Calibri" charset="0"/>
                        <a:ea typeface="Calibri" charset="0"/>
                        <a:cs typeface="Calibri" charset="0"/>
                      </a:endParaRPr>
                    </a:p>
                  </a:txBody>
                  <a:tcPr marL="49275" marR="49275" marT="0" marB="0"/>
                </a:tc>
                <a:tc>
                  <a:txBody>
                    <a:bodyPr/>
                    <a:lstStyle/>
                    <a:p>
                      <a:pPr marL="0" marR="0" algn="ctr">
                        <a:lnSpc>
                          <a:spcPct val="115000"/>
                        </a:lnSpc>
                        <a:spcBef>
                          <a:spcPts val="300"/>
                        </a:spcBef>
                        <a:spcAft>
                          <a:spcPts val="300"/>
                        </a:spcAft>
                      </a:pPr>
                      <a:r>
                        <a:rPr lang="en-US" sz="1200">
                          <a:effectLst/>
                        </a:rPr>
                        <a:t>0.7876</a:t>
                      </a:r>
                      <a:endParaRPr lang="en-US" sz="1200">
                        <a:effectLst/>
                        <a:latin typeface="Calibri" charset="0"/>
                        <a:ea typeface="Calibri" charset="0"/>
                        <a:cs typeface="Calibri" charset="0"/>
                      </a:endParaRPr>
                    </a:p>
                  </a:txBody>
                  <a:tcPr marL="49275" marR="49275" marT="0" marB="0"/>
                </a:tc>
                <a:tc>
                  <a:txBody>
                    <a:bodyPr/>
                    <a:lstStyle/>
                    <a:p>
                      <a:pPr marL="0" marR="0" algn="ctr">
                        <a:lnSpc>
                          <a:spcPct val="115000"/>
                        </a:lnSpc>
                        <a:spcBef>
                          <a:spcPts val="300"/>
                        </a:spcBef>
                        <a:spcAft>
                          <a:spcPts val="300"/>
                        </a:spcAft>
                      </a:pPr>
                      <a:r>
                        <a:rPr lang="en-US" sz="1200" dirty="0">
                          <a:effectLst/>
                        </a:rPr>
                        <a:t>12.2879</a:t>
                      </a:r>
                      <a:endParaRPr lang="en-US" sz="1200" dirty="0">
                        <a:effectLst/>
                        <a:latin typeface="Calibri" charset="0"/>
                        <a:ea typeface="Calibri" charset="0"/>
                        <a:cs typeface="Calibri" charset="0"/>
                      </a:endParaRPr>
                    </a:p>
                  </a:txBody>
                  <a:tcPr marL="49275" marR="49275" marT="0" marB="0"/>
                </a:tc>
                <a:tc>
                  <a:txBody>
                    <a:bodyPr/>
                    <a:lstStyle/>
                    <a:p>
                      <a:pPr marL="0" marR="0" algn="ctr">
                        <a:lnSpc>
                          <a:spcPct val="115000"/>
                        </a:lnSpc>
                        <a:spcBef>
                          <a:spcPts val="300"/>
                        </a:spcBef>
                        <a:spcAft>
                          <a:spcPts val="300"/>
                        </a:spcAft>
                      </a:pPr>
                      <a:r>
                        <a:rPr lang="en-US" sz="1200" dirty="0">
                          <a:effectLst/>
                        </a:rPr>
                        <a:t>7.59341</a:t>
                      </a:r>
                      <a:endParaRPr lang="en-US" sz="1200" dirty="0">
                        <a:effectLst/>
                        <a:latin typeface="Calibri" charset="0"/>
                        <a:ea typeface="Calibri" charset="0"/>
                        <a:cs typeface="Calibri" charset="0"/>
                      </a:endParaRPr>
                    </a:p>
                  </a:txBody>
                  <a:tcPr marL="49275" marR="49275" marT="0" marB="0"/>
                </a:tc>
                <a:tc>
                  <a:txBody>
                    <a:bodyPr/>
                    <a:lstStyle/>
                    <a:p>
                      <a:pPr marL="0" marR="0" algn="ctr">
                        <a:lnSpc>
                          <a:spcPct val="115000"/>
                        </a:lnSpc>
                        <a:spcBef>
                          <a:spcPts val="300"/>
                        </a:spcBef>
                        <a:spcAft>
                          <a:spcPts val="300"/>
                        </a:spcAft>
                      </a:pPr>
                      <a:r>
                        <a:rPr lang="en-US" sz="1200" dirty="0" smtClean="0">
                          <a:effectLst/>
                        </a:rPr>
                        <a:t>137.9872</a:t>
                      </a:r>
                      <a:endParaRPr lang="en-US" sz="1200" dirty="0">
                        <a:effectLst/>
                        <a:latin typeface="Calibri" charset="0"/>
                        <a:ea typeface="Calibri" charset="0"/>
                        <a:cs typeface="Calibri" charset="0"/>
                      </a:endParaRPr>
                    </a:p>
                  </a:txBody>
                  <a:tcPr marL="49275" marR="49275" marT="0" marB="0"/>
                </a:tc>
                <a:tc>
                  <a:txBody>
                    <a:bodyPr/>
                    <a:lstStyle/>
                    <a:p>
                      <a:pPr marL="0" marR="0" algn="ctr">
                        <a:lnSpc>
                          <a:spcPct val="115000"/>
                        </a:lnSpc>
                        <a:spcBef>
                          <a:spcPts val="300"/>
                        </a:spcBef>
                        <a:spcAft>
                          <a:spcPts val="300"/>
                        </a:spcAft>
                      </a:pPr>
                      <a:r>
                        <a:rPr lang="en-US" sz="1200" dirty="0">
                          <a:effectLst/>
                        </a:rPr>
                        <a:t>Term </a:t>
                      </a:r>
                      <a:r>
                        <a:rPr lang="en-US" sz="1200" dirty="0" err="1">
                          <a:effectLst/>
                        </a:rPr>
                        <a:t>GDPgrowth</a:t>
                      </a:r>
                      <a:endParaRPr lang="en-US" sz="1200" dirty="0">
                        <a:effectLst/>
                        <a:latin typeface="Calibri" charset="0"/>
                        <a:ea typeface="Calibri" charset="0"/>
                        <a:cs typeface="Calibri" charset="0"/>
                      </a:endParaRPr>
                    </a:p>
                  </a:txBody>
                  <a:tcPr marL="49275" marR="49275" marT="0" marB="0"/>
                </a:tc>
              </a:tr>
              <a:tr h="245706">
                <a:tc>
                  <a:txBody>
                    <a:bodyPr/>
                    <a:lstStyle/>
                    <a:p>
                      <a:pPr marL="0" marR="0" algn="ctr">
                        <a:lnSpc>
                          <a:spcPct val="115000"/>
                        </a:lnSpc>
                        <a:spcBef>
                          <a:spcPts val="300"/>
                        </a:spcBef>
                        <a:spcAft>
                          <a:spcPts val="300"/>
                        </a:spcAft>
                      </a:pPr>
                      <a:r>
                        <a:rPr lang="en-US" sz="1600">
                          <a:effectLst/>
                        </a:rPr>
                        <a:t>2</a:t>
                      </a:r>
                      <a:endParaRPr lang="en-US" sz="1200">
                        <a:effectLst/>
                        <a:latin typeface="Calibri" charset="0"/>
                        <a:ea typeface="Calibri" charset="0"/>
                        <a:cs typeface="Calibri" charset="0"/>
                      </a:endParaRPr>
                    </a:p>
                  </a:txBody>
                  <a:tcPr marL="49275" marR="49275" marT="0" marB="0"/>
                </a:tc>
                <a:tc>
                  <a:txBody>
                    <a:bodyPr/>
                    <a:lstStyle/>
                    <a:p>
                      <a:pPr marL="0" marR="0" algn="ctr">
                        <a:lnSpc>
                          <a:spcPct val="115000"/>
                        </a:lnSpc>
                        <a:spcBef>
                          <a:spcPts val="300"/>
                        </a:spcBef>
                        <a:spcAft>
                          <a:spcPts val="300"/>
                        </a:spcAft>
                      </a:pPr>
                      <a:r>
                        <a:rPr lang="en-US" sz="1200">
                          <a:effectLst/>
                        </a:rPr>
                        <a:t>0.8133</a:t>
                      </a:r>
                      <a:endParaRPr lang="en-US" sz="1200">
                        <a:effectLst/>
                        <a:latin typeface="Calibri" charset="0"/>
                        <a:ea typeface="Calibri" charset="0"/>
                        <a:cs typeface="Calibri" charset="0"/>
                      </a:endParaRPr>
                    </a:p>
                  </a:txBody>
                  <a:tcPr marL="49275" marR="49275" marT="0" marB="0"/>
                </a:tc>
                <a:tc>
                  <a:txBody>
                    <a:bodyPr/>
                    <a:lstStyle/>
                    <a:p>
                      <a:pPr marL="0" marR="0" algn="ctr">
                        <a:lnSpc>
                          <a:spcPct val="115000"/>
                        </a:lnSpc>
                        <a:spcBef>
                          <a:spcPts val="300"/>
                        </a:spcBef>
                        <a:spcAft>
                          <a:spcPts val="300"/>
                        </a:spcAft>
                      </a:pPr>
                      <a:r>
                        <a:rPr lang="en-US" sz="1200">
                          <a:effectLst/>
                        </a:rPr>
                        <a:t>0.7760</a:t>
                      </a:r>
                      <a:endParaRPr lang="en-US" sz="1200">
                        <a:effectLst/>
                        <a:latin typeface="Calibri" charset="0"/>
                        <a:ea typeface="Calibri" charset="0"/>
                        <a:cs typeface="Calibri" charset="0"/>
                      </a:endParaRPr>
                    </a:p>
                  </a:txBody>
                  <a:tcPr marL="49275" marR="49275" marT="0" marB="0"/>
                </a:tc>
                <a:tc>
                  <a:txBody>
                    <a:bodyPr/>
                    <a:lstStyle/>
                    <a:p>
                      <a:pPr marL="0" marR="0" algn="ctr">
                        <a:lnSpc>
                          <a:spcPct val="115000"/>
                        </a:lnSpc>
                        <a:spcBef>
                          <a:spcPts val="300"/>
                        </a:spcBef>
                        <a:spcAft>
                          <a:spcPts val="300"/>
                        </a:spcAft>
                      </a:pPr>
                      <a:r>
                        <a:rPr lang="en-US" sz="1200">
                          <a:effectLst/>
                        </a:rPr>
                        <a:t>13.3405</a:t>
                      </a:r>
                      <a:endParaRPr lang="en-US" sz="1200">
                        <a:effectLst/>
                        <a:latin typeface="Calibri" charset="0"/>
                        <a:ea typeface="Calibri" charset="0"/>
                        <a:cs typeface="Calibri" charset="0"/>
                      </a:endParaRPr>
                    </a:p>
                  </a:txBody>
                  <a:tcPr marL="49275" marR="49275" marT="0" marB="0"/>
                </a:tc>
                <a:tc>
                  <a:txBody>
                    <a:bodyPr/>
                    <a:lstStyle/>
                    <a:p>
                      <a:pPr marL="0" marR="0" algn="ctr">
                        <a:lnSpc>
                          <a:spcPct val="115000"/>
                        </a:lnSpc>
                        <a:spcBef>
                          <a:spcPts val="300"/>
                        </a:spcBef>
                        <a:spcAft>
                          <a:spcPts val="300"/>
                        </a:spcAft>
                      </a:pPr>
                      <a:r>
                        <a:rPr lang="en-US" sz="1200" dirty="0">
                          <a:effectLst/>
                        </a:rPr>
                        <a:t>8.00782</a:t>
                      </a:r>
                      <a:endParaRPr lang="en-US" sz="1200" dirty="0">
                        <a:effectLst/>
                        <a:latin typeface="Calibri" charset="0"/>
                        <a:ea typeface="Calibri" charset="0"/>
                        <a:cs typeface="Calibri" charset="0"/>
                      </a:endParaRPr>
                    </a:p>
                  </a:txBody>
                  <a:tcPr marL="49275" marR="49275" marT="0" marB="0"/>
                </a:tc>
                <a:tc>
                  <a:txBody>
                    <a:bodyPr/>
                    <a:lstStyle/>
                    <a:p>
                      <a:pPr marL="0" marR="0" algn="ctr">
                        <a:lnSpc>
                          <a:spcPct val="115000"/>
                        </a:lnSpc>
                        <a:spcBef>
                          <a:spcPts val="300"/>
                        </a:spcBef>
                        <a:spcAft>
                          <a:spcPts val="300"/>
                        </a:spcAft>
                      </a:pPr>
                      <a:r>
                        <a:rPr lang="en-US" sz="1200" dirty="0" smtClean="0">
                          <a:effectLst/>
                        </a:rPr>
                        <a:t>157.2665</a:t>
                      </a:r>
                      <a:endParaRPr lang="en-US" sz="1200" dirty="0">
                        <a:effectLst/>
                        <a:latin typeface="Calibri" charset="0"/>
                        <a:ea typeface="Calibri" charset="0"/>
                        <a:cs typeface="Calibri" charset="0"/>
                      </a:endParaRPr>
                    </a:p>
                  </a:txBody>
                  <a:tcPr marL="49275" marR="49275" marT="0" marB="0"/>
                </a:tc>
                <a:tc>
                  <a:txBody>
                    <a:bodyPr/>
                    <a:lstStyle/>
                    <a:p>
                      <a:pPr marL="0" marR="0" algn="ctr">
                        <a:lnSpc>
                          <a:spcPct val="115000"/>
                        </a:lnSpc>
                        <a:spcBef>
                          <a:spcPts val="300"/>
                        </a:spcBef>
                        <a:spcAft>
                          <a:spcPts val="300"/>
                        </a:spcAft>
                      </a:pPr>
                      <a:r>
                        <a:rPr lang="en-US" sz="1200" dirty="0">
                          <a:effectLst/>
                        </a:rPr>
                        <a:t>Term Popular</a:t>
                      </a:r>
                      <a:endParaRPr lang="en-US" sz="1200" dirty="0">
                        <a:effectLst/>
                        <a:latin typeface="Calibri" charset="0"/>
                        <a:ea typeface="Calibri" charset="0"/>
                        <a:cs typeface="Calibri" charset="0"/>
                      </a:endParaRPr>
                    </a:p>
                  </a:txBody>
                  <a:tcPr marL="49275" marR="49275" marT="0" marB="0"/>
                </a:tc>
              </a:tr>
              <a:tr h="245706">
                <a:tc>
                  <a:txBody>
                    <a:bodyPr/>
                    <a:lstStyle/>
                    <a:p>
                      <a:pPr marL="0" marR="0" algn="ctr">
                        <a:lnSpc>
                          <a:spcPct val="115000"/>
                        </a:lnSpc>
                        <a:spcBef>
                          <a:spcPts val="300"/>
                        </a:spcBef>
                        <a:spcAft>
                          <a:spcPts val="300"/>
                        </a:spcAft>
                      </a:pPr>
                      <a:r>
                        <a:rPr lang="en-US" sz="1600" dirty="0">
                          <a:effectLst/>
                        </a:rPr>
                        <a:t>2</a:t>
                      </a:r>
                      <a:endParaRPr lang="en-US" sz="1200" dirty="0">
                        <a:effectLst/>
                        <a:latin typeface="Calibri" charset="0"/>
                        <a:ea typeface="Calibri" charset="0"/>
                        <a:cs typeface="Calibri" charset="0"/>
                      </a:endParaRPr>
                    </a:p>
                  </a:txBody>
                  <a:tcPr marL="49275" marR="49275" marT="0" marB="0"/>
                </a:tc>
                <a:tc>
                  <a:txBody>
                    <a:bodyPr/>
                    <a:lstStyle/>
                    <a:p>
                      <a:pPr marL="0" marR="0" algn="ctr">
                        <a:lnSpc>
                          <a:spcPct val="115000"/>
                        </a:lnSpc>
                        <a:spcBef>
                          <a:spcPts val="300"/>
                        </a:spcBef>
                        <a:spcAft>
                          <a:spcPts val="300"/>
                        </a:spcAft>
                      </a:pPr>
                      <a:r>
                        <a:rPr lang="en-US" sz="1200">
                          <a:effectLst/>
                        </a:rPr>
                        <a:t>0.8044</a:t>
                      </a:r>
                      <a:endParaRPr lang="en-US" sz="1200">
                        <a:effectLst/>
                        <a:latin typeface="Calibri" charset="0"/>
                        <a:ea typeface="Calibri" charset="0"/>
                        <a:cs typeface="Calibri" charset="0"/>
                      </a:endParaRPr>
                    </a:p>
                  </a:txBody>
                  <a:tcPr marL="49275" marR="49275" marT="0" marB="0"/>
                </a:tc>
                <a:tc>
                  <a:txBody>
                    <a:bodyPr/>
                    <a:lstStyle/>
                    <a:p>
                      <a:pPr marL="0" marR="0" algn="ctr">
                        <a:lnSpc>
                          <a:spcPct val="115000"/>
                        </a:lnSpc>
                        <a:spcBef>
                          <a:spcPts val="300"/>
                        </a:spcBef>
                        <a:spcAft>
                          <a:spcPts val="300"/>
                        </a:spcAft>
                      </a:pPr>
                      <a:r>
                        <a:rPr lang="en-US" sz="1200">
                          <a:effectLst/>
                        </a:rPr>
                        <a:t>0.7653</a:t>
                      </a:r>
                      <a:endParaRPr lang="en-US" sz="1200">
                        <a:effectLst/>
                        <a:latin typeface="Calibri" charset="0"/>
                        <a:ea typeface="Calibri" charset="0"/>
                        <a:cs typeface="Calibri" charset="0"/>
                      </a:endParaRPr>
                    </a:p>
                  </a:txBody>
                  <a:tcPr marL="49275" marR="49275" marT="0" marB="0"/>
                </a:tc>
                <a:tc>
                  <a:txBody>
                    <a:bodyPr/>
                    <a:lstStyle/>
                    <a:p>
                      <a:pPr marL="0" marR="0" algn="ctr">
                        <a:lnSpc>
                          <a:spcPct val="115000"/>
                        </a:lnSpc>
                        <a:spcBef>
                          <a:spcPts val="300"/>
                        </a:spcBef>
                        <a:spcAft>
                          <a:spcPts val="300"/>
                        </a:spcAft>
                      </a:pPr>
                      <a:r>
                        <a:rPr lang="en-US" sz="1200">
                          <a:effectLst/>
                        </a:rPr>
                        <a:t>14.3112</a:t>
                      </a:r>
                      <a:endParaRPr lang="en-US" sz="1200">
                        <a:effectLst/>
                        <a:latin typeface="Calibri" charset="0"/>
                        <a:ea typeface="Calibri" charset="0"/>
                        <a:cs typeface="Calibri" charset="0"/>
                      </a:endParaRPr>
                    </a:p>
                  </a:txBody>
                  <a:tcPr marL="49275" marR="49275" marT="0" marB="0"/>
                </a:tc>
                <a:tc>
                  <a:txBody>
                    <a:bodyPr/>
                    <a:lstStyle/>
                    <a:p>
                      <a:pPr marL="0" marR="0" algn="ctr">
                        <a:lnSpc>
                          <a:spcPct val="115000"/>
                        </a:lnSpc>
                        <a:spcBef>
                          <a:spcPts val="300"/>
                        </a:spcBef>
                        <a:spcAft>
                          <a:spcPts val="300"/>
                        </a:spcAft>
                      </a:pPr>
                      <a:r>
                        <a:rPr lang="en-US" sz="1200" dirty="0">
                          <a:effectLst/>
                        </a:rPr>
                        <a:t>8.38996</a:t>
                      </a:r>
                      <a:endParaRPr lang="en-US" sz="1200" dirty="0">
                        <a:effectLst/>
                        <a:latin typeface="Calibri" charset="0"/>
                        <a:ea typeface="Calibri" charset="0"/>
                        <a:cs typeface="Calibri" charset="0"/>
                      </a:endParaRPr>
                    </a:p>
                  </a:txBody>
                  <a:tcPr marL="49275" marR="49275" marT="0" marB="0"/>
                </a:tc>
                <a:tc>
                  <a:txBody>
                    <a:bodyPr/>
                    <a:lstStyle/>
                    <a:p>
                      <a:pPr marL="0" marR="0" algn="ctr">
                        <a:lnSpc>
                          <a:spcPct val="115000"/>
                        </a:lnSpc>
                        <a:spcBef>
                          <a:spcPts val="300"/>
                        </a:spcBef>
                        <a:spcAft>
                          <a:spcPts val="300"/>
                        </a:spcAft>
                      </a:pPr>
                      <a:r>
                        <a:rPr lang="en-US" sz="1200" dirty="0" smtClean="0">
                          <a:effectLst/>
                        </a:rPr>
                        <a:t>246.9126</a:t>
                      </a:r>
                      <a:endParaRPr lang="en-US" sz="1200" dirty="0">
                        <a:effectLst/>
                        <a:latin typeface="Calibri" charset="0"/>
                        <a:ea typeface="Calibri" charset="0"/>
                        <a:cs typeface="Calibri" charset="0"/>
                      </a:endParaRPr>
                    </a:p>
                  </a:txBody>
                  <a:tcPr marL="49275" marR="49275" marT="0" marB="0"/>
                </a:tc>
                <a:tc>
                  <a:txBody>
                    <a:bodyPr/>
                    <a:lstStyle/>
                    <a:p>
                      <a:pPr marL="0" marR="0" algn="ctr">
                        <a:lnSpc>
                          <a:spcPct val="115000"/>
                        </a:lnSpc>
                        <a:spcBef>
                          <a:spcPts val="300"/>
                        </a:spcBef>
                        <a:spcAft>
                          <a:spcPts val="300"/>
                        </a:spcAft>
                      </a:pPr>
                      <a:r>
                        <a:rPr lang="en-US" sz="1200" dirty="0">
                          <a:effectLst/>
                        </a:rPr>
                        <a:t>Popular </a:t>
                      </a:r>
                      <a:r>
                        <a:rPr lang="en-US" sz="1200" dirty="0" err="1">
                          <a:effectLst/>
                        </a:rPr>
                        <a:t>GDPgrowth</a:t>
                      </a:r>
                      <a:endParaRPr lang="en-US" sz="1200" dirty="0">
                        <a:effectLst/>
                        <a:latin typeface="Calibri" charset="0"/>
                        <a:ea typeface="Calibri" charset="0"/>
                        <a:cs typeface="Calibri" charset="0"/>
                      </a:endParaRPr>
                    </a:p>
                  </a:txBody>
                  <a:tcPr marL="49275" marR="49275" marT="0" marB="0"/>
                </a:tc>
              </a:tr>
              <a:tr h="245706">
                <a:tc>
                  <a:txBody>
                    <a:bodyPr/>
                    <a:lstStyle/>
                    <a:p>
                      <a:pPr marL="0" marR="0" algn="ctr">
                        <a:lnSpc>
                          <a:spcPct val="115000"/>
                        </a:lnSpc>
                        <a:spcBef>
                          <a:spcPts val="300"/>
                        </a:spcBef>
                        <a:spcAft>
                          <a:spcPts val="300"/>
                        </a:spcAft>
                      </a:pPr>
                      <a:r>
                        <a:rPr lang="en-US" sz="1600" dirty="0">
                          <a:effectLst/>
                        </a:rPr>
                        <a:t>3</a:t>
                      </a:r>
                      <a:endParaRPr lang="en-US" sz="1200" dirty="0">
                        <a:effectLst/>
                        <a:latin typeface="Calibri" charset="0"/>
                        <a:ea typeface="Calibri" charset="0"/>
                        <a:cs typeface="Calibri" charset="0"/>
                      </a:endParaRPr>
                    </a:p>
                  </a:txBody>
                  <a:tcPr marL="49275" marR="49275" marT="0" marB="0"/>
                </a:tc>
                <a:tc>
                  <a:txBody>
                    <a:bodyPr/>
                    <a:lstStyle/>
                    <a:p>
                      <a:pPr marL="0" marR="0" algn="ctr">
                        <a:lnSpc>
                          <a:spcPct val="115000"/>
                        </a:lnSpc>
                        <a:spcBef>
                          <a:spcPts val="300"/>
                        </a:spcBef>
                        <a:spcAft>
                          <a:spcPts val="300"/>
                        </a:spcAft>
                      </a:pPr>
                      <a:r>
                        <a:rPr lang="en-US" sz="1200" dirty="0">
                          <a:effectLst/>
                        </a:rPr>
                        <a:t>0.9174</a:t>
                      </a:r>
                      <a:endParaRPr lang="en-US" sz="1200" dirty="0">
                        <a:effectLst/>
                        <a:latin typeface="Calibri" charset="0"/>
                        <a:ea typeface="Calibri" charset="0"/>
                        <a:cs typeface="Calibri" charset="0"/>
                      </a:endParaRPr>
                    </a:p>
                  </a:txBody>
                  <a:tcPr marL="49275" marR="49275" marT="0" marB="0"/>
                </a:tc>
                <a:tc>
                  <a:txBody>
                    <a:bodyPr/>
                    <a:lstStyle/>
                    <a:p>
                      <a:pPr marL="0" marR="0" algn="ctr">
                        <a:lnSpc>
                          <a:spcPct val="115000"/>
                        </a:lnSpc>
                        <a:spcBef>
                          <a:spcPts val="300"/>
                        </a:spcBef>
                        <a:spcAft>
                          <a:spcPts val="300"/>
                        </a:spcAft>
                      </a:pPr>
                      <a:r>
                        <a:rPr lang="en-US" sz="1200" dirty="0">
                          <a:effectLst/>
                        </a:rPr>
                        <a:t>0.8899</a:t>
                      </a:r>
                      <a:endParaRPr lang="en-US" sz="1200" dirty="0">
                        <a:effectLst/>
                        <a:latin typeface="Calibri" charset="0"/>
                        <a:ea typeface="Calibri" charset="0"/>
                        <a:cs typeface="Calibri" charset="0"/>
                      </a:endParaRPr>
                    </a:p>
                  </a:txBody>
                  <a:tcPr marL="49275" marR="49275" marT="0" marB="0"/>
                </a:tc>
                <a:tc>
                  <a:txBody>
                    <a:bodyPr/>
                    <a:lstStyle/>
                    <a:p>
                      <a:pPr marL="0" marR="0" algn="ctr">
                        <a:lnSpc>
                          <a:spcPct val="115000"/>
                        </a:lnSpc>
                        <a:spcBef>
                          <a:spcPts val="300"/>
                        </a:spcBef>
                        <a:spcAft>
                          <a:spcPts val="300"/>
                        </a:spcAft>
                      </a:pPr>
                      <a:r>
                        <a:rPr lang="en-US" sz="1200" dirty="0">
                          <a:effectLst/>
                        </a:rPr>
                        <a:t>4.0000</a:t>
                      </a:r>
                      <a:endParaRPr lang="en-US" sz="1200" dirty="0">
                        <a:effectLst/>
                        <a:latin typeface="Calibri" charset="0"/>
                        <a:ea typeface="Calibri" charset="0"/>
                        <a:cs typeface="Calibri" charset="0"/>
                      </a:endParaRPr>
                    </a:p>
                  </a:txBody>
                  <a:tcPr marL="49275" marR="49275" marT="0" marB="0"/>
                </a:tc>
                <a:tc>
                  <a:txBody>
                    <a:bodyPr/>
                    <a:lstStyle/>
                    <a:p>
                      <a:pPr marL="0" marR="0" algn="ctr">
                        <a:lnSpc>
                          <a:spcPct val="115000"/>
                        </a:lnSpc>
                        <a:spcBef>
                          <a:spcPts val="300"/>
                        </a:spcBef>
                        <a:spcAft>
                          <a:spcPts val="300"/>
                        </a:spcAft>
                      </a:pPr>
                      <a:r>
                        <a:rPr lang="en-US" sz="1200" dirty="0">
                          <a:effectLst/>
                        </a:rPr>
                        <a:t>3.93688</a:t>
                      </a:r>
                      <a:endParaRPr lang="en-US" sz="1200" dirty="0">
                        <a:effectLst/>
                        <a:latin typeface="Calibri" charset="0"/>
                        <a:ea typeface="Calibri" charset="0"/>
                        <a:cs typeface="Calibri" charset="0"/>
                      </a:endParaRPr>
                    </a:p>
                  </a:txBody>
                  <a:tcPr marL="49275" marR="49275" marT="0" marB="0"/>
                </a:tc>
                <a:tc>
                  <a:txBody>
                    <a:bodyPr/>
                    <a:lstStyle/>
                    <a:p>
                      <a:pPr marL="0" marR="0" algn="ctr">
                        <a:lnSpc>
                          <a:spcPct val="115000"/>
                        </a:lnSpc>
                        <a:spcBef>
                          <a:spcPts val="300"/>
                        </a:spcBef>
                        <a:spcAft>
                          <a:spcPts val="300"/>
                        </a:spcAft>
                      </a:pPr>
                      <a:r>
                        <a:rPr lang="en-US" sz="1200" dirty="0" smtClean="0">
                          <a:effectLst/>
                        </a:rPr>
                        <a:t>102.2257</a:t>
                      </a:r>
                      <a:endParaRPr lang="en-US" sz="1200" dirty="0">
                        <a:effectLst/>
                        <a:latin typeface="Calibri" charset="0"/>
                        <a:ea typeface="Calibri" charset="0"/>
                        <a:cs typeface="Calibri" charset="0"/>
                      </a:endParaRPr>
                    </a:p>
                  </a:txBody>
                  <a:tcPr marL="49275" marR="49275" marT="0" marB="0"/>
                </a:tc>
                <a:tc>
                  <a:txBody>
                    <a:bodyPr/>
                    <a:lstStyle/>
                    <a:p>
                      <a:pPr marL="0" marR="0" algn="ctr">
                        <a:lnSpc>
                          <a:spcPct val="115000"/>
                        </a:lnSpc>
                        <a:spcBef>
                          <a:spcPts val="300"/>
                        </a:spcBef>
                        <a:spcAft>
                          <a:spcPts val="300"/>
                        </a:spcAft>
                      </a:pPr>
                      <a:r>
                        <a:rPr lang="en-US" sz="1200" dirty="0">
                          <a:effectLst/>
                        </a:rPr>
                        <a:t>Term Popular </a:t>
                      </a:r>
                      <a:r>
                        <a:rPr lang="en-US" sz="1200" dirty="0" err="1">
                          <a:effectLst/>
                        </a:rPr>
                        <a:t>GDPgrowth</a:t>
                      </a:r>
                      <a:endParaRPr lang="en-US" sz="1200" dirty="0">
                        <a:effectLst/>
                        <a:latin typeface="Calibri" charset="0"/>
                        <a:ea typeface="Calibri" charset="0"/>
                        <a:cs typeface="Calibri" charset="0"/>
                      </a:endParaRPr>
                    </a:p>
                  </a:txBody>
                  <a:tcPr marL="49275" marR="49275" marT="0" marB="0"/>
                </a:tc>
              </a:tr>
            </a:tbl>
          </a:graphicData>
        </a:graphic>
      </p:graphicFrame>
      <p:sp>
        <p:nvSpPr>
          <p:cNvPr id="6" name="Rectangle 5"/>
          <p:cNvSpPr/>
          <p:nvPr/>
        </p:nvSpPr>
        <p:spPr>
          <a:xfrm>
            <a:off x="2476500" y="5670642"/>
            <a:ext cx="7239000" cy="2743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74329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a typeface="Calibri" charset="0"/>
                <a:cs typeface="Calibri" charset="0"/>
              </a:rPr>
              <a:t>Abramowitz </a:t>
            </a:r>
            <a:r>
              <a:rPr lang="en-US" dirty="0" smtClean="0">
                <a:ea typeface="Calibri" charset="0"/>
                <a:cs typeface="Calibri" charset="0"/>
              </a:rPr>
              <a:t>- </a:t>
            </a:r>
            <a:r>
              <a:rPr lang="en-US" dirty="0" smtClean="0">
                <a:cs typeface="Arial" panose="020B0604020202020204" pitchFamily="34" charset="0"/>
              </a:rPr>
              <a:t>Diagnostics</a:t>
            </a:r>
            <a:endParaRPr lang="en-US" dirty="0">
              <a:cs typeface="Arial" panose="020B0604020202020204" pitchFamily="34" charset="0"/>
            </a:endParaRPr>
          </a:p>
        </p:txBody>
      </p:sp>
      <p:sp>
        <p:nvSpPr>
          <p:cNvPr id="3" name="Content Placeholder 2"/>
          <p:cNvSpPr>
            <a:spLocks noGrp="1"/>
          </p:cNvSpPr>
          <p:nvPr>
            <p:ph idx="1"/>
          </p:nvPr>
        </p:nvSpPr>
        <p:spPr/>
        <p:txBody>
          <a:bodyPr>
            <a:normAutofit/>
          </a:bodyPr>
          <a:lstStyle/>
          <a:p>
            <a:r>
              <a:rPr lang="en-US" dirty="0">
                <a:latin typeface="Calibri" charset="0"/>
                <a:ea typeface="Calibri" charset="0"/>
                <a:cs typeface="Calibri" charset="0"/>
              </a:rPr>
              <a:t>VIF were all less than 10</a:t>
            </a:r>
          </a:p>
          <a:p>
            <a:r>
              <a:rPr lang="en-US" dirty="0">
                <a:latin typeface="Calibri" charset="0"/>
                <a:ea typeface="Calibri" charset="0"/>
                <a:cs typeface="Calibri" charset="0"/>
              </a:rPr>
              <a:t>Durbin-Watson’s D was not significant</a:t>
            </a:r>
          </a:p>
          <a:p>
            <a:r>
              <a:rPr lang="en-US" dirty="0">
                <a:latin typeface="Calibri" charset="0"/>
                <a:ea typeface="Calibri" charset="0"/>
                <a:cs typeface="Calibri" charset="0"/>
              </a:rPr>
              <a:t>Residuals were normally distributed</a:t>
            </a:r>
          </a:p>
          <a:p>
            <a:pPr marL="0" indent="0">
              <a:buNone/>
            </a:pPr>
            <a:endParaRPr lang="en-US" dirty="0">
              <a:latin typeface="Calibri" charset="0"/>
              <a:ea typeface="Calibri" charset="0"/>
              <a:cs typeface="Calibri" charset="0"/>
            </a:endParaRPr>
          </a:p>
          <a:p>
            <a:pPr marL="0" indent="0">
              <a:buNone/>
            </a:pPr>
            <a:r>
              <a:rPr lang="en-US" dirty="0">
                <a:latin typeface="Calibri" charset="0"/>
                <a:ea typeface="Calibri" charset="0"/>
                <a:cs typeface="Calibri" charset="0"/>
              </a:rPr>
              <a:t>Final regression equation:</a:t>
            </a:r>
          </a:p>
          <a:p>
            <a:pPr marL="0" indent="0">
              <a:buNone/>
            </a:pPr>
            <a:r>
              <a:rPr lang="en-US" dirty="0">
                <a:latin typeface="Calibri" charset="0"/>
                <a:ea typeface="Calibri" charset="0"/>
                <a:cs typeface="Calibri" charset="0"/>
              </a:rPr>
              <a:t>Incumbent Vote = 45.05936 – 4.69089(Term) + 0.17855(Popularity) </a:t>
            </a:r>
          </a:p>
          <a:p>
            <a:pPr marL="0" indent="0">
              <a:buNone/>
            </a:pPr>
            <a:r>
              <a:rPr lang="en-US" dirty="0">
                <a:latin typeface="Calibri" charset="0"/>
                <a:ea typeface="Calibri" charset="0"/>
                <a:cs typeface="Calibri" charset="0"/>
              </a:rPr>
              <a:t>		   + 2.13891(</a:t>
            </a:r>
            <a:r>
              <a:rPr lang="en-US" dirty="0" err="1">
                <a:latin typeface="Calibri" charset="0"/>
                <a:ea typeface="Calibri" charset="0"/>
                <a:cs typeface="Calibri" charset="0"/>
              </a:rPr>
              <a:t>GDPgrowth</a:t>
            </a:r>
            <a:r>
              <a:rPr lang="en-US" dirty="0">
                <a:latin typeface="Calibri" charset="0"/>
                <a:ea typeface="Calibri" charset="0"/>
                <a:cs typeface="Calibri" charset="0"/>
              </a:rPr>
              <a:t>)</a:t>
            </a:r>
          </a:p>
        </p:txBody>
      </p:sp>
    </p:spTree>
    <p:extLst>
      <p:ext uri="{BB962C8B-B14F-4D97-AF65-F5344CB8AC3E}">
        <p14:creationId xmlns:p14="http://schemas.microsoft.com/office/powerpoint/2010/main" val="21921774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a typeface="Calibri" charset="0"/>
                <a:cs typeface="Calibri" charset="0"/>
              </a:rPr>
              <a:t>Abramowitz </a:t>
            </a:r>
            <a:r>
              <a:rPr lang="en-US" dirty="0" smtClean="0">
                <a:ea typeface="Calibri" charset="0"/>
                <a:cs typeface="Calibri" charset="0"/>
              </a:rPr>
              <a:t>- </a:t>
            </a:r>
            <a:r>
              <a:rPr lang="en-US" dirty="0" smtClean="0">
                <a:cs typeface="Arial" panose="020B0604020202020204" pitchFamily="34" charset="0"/>
              </a:rPr>
              <a:t>Partial Plots</a:t>
            </a:r>
            <a:endParaRPr lang="en-US" dirty="0">
              <a:cs typeface="Arial" panose="020B0604020202020204" pitchFamily="34" charset="0"/>
            </a:endParaRPr>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722840" y="1379133"/>
            <a:ext cx="5798768" cy="4351338"/>
          </a:xfr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0392" y="1379133"/>
            <a:ext cx="4429341" cy="4429341"/>
          </a:xfrm>
          <a:prstGeom prst="rect">
            <a:avLst/>
          </a:prstGeom>
        </p:spPr>
      </p:pic>
    </p:spTree>
    <p:extLst>
      <p:ext uri="{BB962C8B-B14F-4D97-AF65-F5344CB8AC3E}">
        <p14:creationId xmlns:p14="http://schemas.microsoft.com/office/powerpoint/2010/main" val="145820241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a typeface="Calibri" charset="0"/>
                <a:cs typeface="Calibri" charset="0"/>
              </a:rPr>
              <a:t>Abramowitz </a:t>
            </a:r>
            <a:r>
              <a:rPr lang="en-US" dirty="0" smtClean="0">
                <a:ea typeface="Calibri" charset="0"/>
                <a:cs typeface="Calibri" charset="0"/>
              </a:rPr>
              <a:t>- </a:t>
            </a:r>
            <a:r>
              <a:rPr lang="en-US" dirty="0" smtClean="0">
                <a:cs typeface="Arial" panose="020B0604020202020204" pitchFamily="34" charset="0"/>
              </a:rPr>
              <a:t>Prediction</a:t>
            </a:r>
            <a:endParaRPr lang="en-US" dirty="0">
              <a:cs typeface="Arial" panose="020B0604020202020204" pitchFamily="34" charset="0"/>
            </a:endParaRPr>
          </a:p>
        </p:txBody>
      </p:sp>
      <p:pic>
        <p:nvPicPr>
          <p:cNvPr id="307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53922" y="1221444"/>
            <a:ext cx="5484156" cy="54841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35048" y="1428750"/>
            <a:ext cx="4712039" cy="4712039"/>
          </a:xfrm>
          <a:prstGeom prst="rect">
            <a:avLst/>
          </a:prstGeom>
        </p:spPr>
      </p:pic>
    </p:spTree>
    <p:extLst>
      <p:ext uri="{BB962C8B-B14F-4D97-AF65-F5344CB8AC3E}">
        <p14:creationId xmlns:p14="http://schemas.microsoft.com/office/powerpoint/2010/main" val="92464295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a typeface="Calibri" charset="0"/>
                <a:cs typeface="Calibri" charset="0"/>
              </a:rPr>
              <a:t>Abramowitz </a:t>
            </a:r>
            <a:r>
              <a:rPr lang="en-US" dirty="0" smtClean="0">
                <a:ea typeface="Calibri" charset="0"/>
                <a:cs typeface="Calibri" charset="0"/>
              </a:rPr>
              <a:t>- </a:t>
            </a:r>
            <a:r>
              <a:rPr lang="en-US" dirty="0" smtClean="0">
                <a:cs typeface="Arial" panose="020B0604020202020204" pitchFamily="34" charset="0"/>
              </a:rPr>
              <a:t>Prediction</a:t>
            </a:r>
            <a:endParaRPr lang="en-US" dirty="0">
              <a:cs typeface="Arial" panose="020B0604020202020204" pitchFamily="34" charset="0"/>
            </a:endParaRP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420956709"/>
              </p:ext>
            </p:extLst>
          </p:nvPr>
        </p:nvGraphicFramePr>
        <p:xfrm>
          <a:off x="2133601" y="2286000"/>
          <a:ext cx="8000999" cy="2453640"/>
        </p:xfrm>
        <a:graphic>
          <a:graphicData uri="http://schemas.openxmlformats.org/drawingml/2006/table">
            <a:tbl>
              <a:tblPr firstRow="1" firstCol="1" bandRow="1"/>
              <a:tblGrid>
                <a:gridCol w="793531"/>
                <a:gridCol w="2178269"/>
                <a:gridCol w="5029199"/>
              </a:tblGrid>
              <a:tr h="0">
                <a:tc gridSpan="3">
                  <a:txBody>
                    <a:bodyPr/>
                    <a:lstStyle/>
                    <a:p>
                      <a:pPr marL="0" marR="0">
                        <a:lnSpc>
                          <a:spcPct val="115000"/>
                        </a:lnSpc>
                        <a:spcBef>
                          <a:spcPts val="0"/>
                        </a:spcBef>
                        <a:spcAft>
                          <a:spcPts val="0"/>
                        </a:spcAft>
                      </a:pPr>
                      <a:r>
                        <a:rPr lang="en-US" sz="2000" dirty="0" smtClean="0">
                          <a:effectLst/>
                          <a:latin typeface="+mn-lt"/>
                          <a:ea typeface="Calibri"/>
                          <a:cs typeface="Times New Roman"/>
                        </a:rPr>
                        <a:t>Tested regression equation with</a:t>
                      </a:r>
                      <a:r>
                        <a:rPr lang="en-US" sz="2000" baseline="0" dirty="0" smtClean="0">
                          <a:effectLst/>
                          <a:latin typeface="+mn-lt"/>
                          <a:ea typeface="Calibri"/>
                          <a:cs typeface="Times New Roman"/>
                        </a:rPr>
                        <a:t> additional data:</a:t>
                      </a:r>
                      <a:endParaRPr lang="en-US" sz="2000" dirty="0">
                        <a:effectLst/>
                        <a:latin typeface="+mn-lt"/>
                        <a:ea typeface="Calibri"/>
                        <a:cs typeface="Times New Roman"/>
                      </a:endParaRPr>
                    </a:p>
                  </a:txBody>
                  <a:tcPr marL="68580" marR="68580" marT="0" marB="0">
                    <a:lnL>
                      <a:noFill/>
                    </a:lnL>
                    <a:lnR>
                      <a:noFill/>
                    </a:lnR>
                    <a:lnT>
                      <a:noFill/>
                    </a:lnT>
                    <a:lnB>
                      <a:noFill/>
                    </a:lnB>
                  </a:tcPr>
                </a:tc>
                <a:tc hMerge="1">
                  <a:txBody>
                    <a:bodyPr/>
                    <a:lstStyle/>
                    <a:p>
                      <a:endParaRPr lang="en-US"/>
                    </a:p>
                  </a:txBody>
                  <a:tcPr/>
                </a:tc>
                <a:tc hMerge="1">
                  <a:txBody>
                    <a:bodyPr/>
                    <a:lstStyle/>
                    <a:p>
                      <a:endParaRPr lang="en-US"/>
                    </a:p>
                  </a:txBody>
                  <a:tcPr/>
                </a:tc>
              </a:tr>
              <a:tr h="0">
                <a:tc>
                  <a:txBody>
                    <a:bodyPr/>
                    <a:lstStyle/>
                    <a:p>
                      <a:pPr marL="0" marR="0">
                        <a:lnSpc>
                          <a:spcPct val="115000"/>
                        </a:lnSpc>
                        <a:spcBef>
                          <a:spcPts val="0"/>
                        </a:spcBef>
                        <a:spcAft>
                          <a:spcPts val="0"/>
                        </a:spcAft>
                      </a:pPr>
                      <a:r>
                        <a:rPr lang="en-US" sz="2000" dirty="0">
                          <a:effectLst/>
                          <a:latin typeface="+mn-lt"/>
                          <a:ea typeface="Calibri"/>
                          <a:cs typeface="Times New Roman"/>
                        </a:rPr>
                        <a:t>2000</a:t>
                      </a:r>
                    </a:p>
                  </a:txBody>
                  <a:tcPr marL="68580" marR="68580" marT="0" marB="0">
                    <a:lnL>
                      <a:noFill/>
                    </a:lnL>
                    <a:lnR>
                      <a:noFill/>
                    </a:lnR>
                    <a:lnT>
                      <a:noFill/>
                    </a:lnT>
                    <a:lnB>
                      <a:noFill/>
                    </a:lnB>
                  </a:tcPr>
                </a:tc>
                <a:tc>
                  <a:txBody>
                    <a:bodyPr/>
                    <a:lstStyle/>
                    <a:p>
                      <a:pPr marL="0" marR="0">
                        <a:lnSpc>
                          <a:spcPct val="115000"/>
                        </a:lnSpc>
                        <a:spcBef>
                          <a:spcPts val="0"/>
                        </a:spcBef>
                        <a:spcAft>
                          <a:spcPts val="0"/>
                        </a:spcAft>
                      </a:pPr>
                      <a:r>
                        <a:rPr lang="en-US" sz="2000" dirty="0">
                          <a:effectLst/>
                          <a:latin typeface="+mn-lt"/>
                          <a:ea typeface="Calibri"/>
                          <a:cs typeface="Times New Roman"/>
                        </a:rPr>
                        <a:t>Actual IV = </a:t>
                      </a:r>
                      <a:r>
                        <a:rPr lang="en-US" sz="2000" dirty="0" smtClean="0">
                          <a:solidFill>
                            <a:srgbClr val="FF0000"/>
                          </a:solidFill>
                          <a:effectLst/>
                          <a:latin typeface="+mn-lt"/>
                          <a:ea typeface="Calibri"/>
                          <a:cs typeface="Times New Roman"/>
                        </a:rPr>
                        <a:t>50.3%</a:t>
                      </a:r>
                      <a:endParaRPr lang="en-US" sz="2000" dirty="0">
                        <a:solidFill>
                          <a:srgbClr val="FF0000"/>
                        </a:solidFill>
                        <a:effectLst/>
                        <a:latin typeface="+mn-lt"/>
                        <a:ea typeface="Calibri"/>
                        <a:cs typeface="Times New Roman"/>
                      </a:endParaRPr>
                    </a:p>
                  </a:txBody>
                  <a:tcPr marL="68580" marR="68580" marT="0" marB="0">
                    <a:lnL>
                      <a:noFill/>
                    </a:lnL>
                    <a:lnR>
                      <a:noFill/>
                    </a:lnR>
                    <a:lnT>
                      <a:noFill/>
                    </a:lnT>
                    <a:lnB>
                      <a:noFill/>
                    </a:lnB>
                  </a:tcPr>
                </a:tc>
                <a:tc>
                  <a:txBody>
                    <a:bodyPr/>
                    <a:lstStyle/>
                    <a:p>
                      <a:pPr marL="0" marR="0">
                        <a:lnSpc>
                          <a:spcPct val="115000"/>
                        </a:lnSpc>
                        <a:spcBef>
                          <a:spcPts val="0"/>
                        </a:spcBef>
                        <a:spcAft>
                          <a:spcPts val="0"/>
                        </a:spcAft>
                      </a:pPr>
                      <a:r>
                        <a:rPr lang="en-US" sz="2000" dirty="0" smtClean="0">
                          <a:effectLst/>
                          <a:latin typeface="+mn-lt"/>
                          <a:ea typeface="Calibri"/>
                          <a:cs typeface="Times New Roman"/>
                        </a:rPr>
                        <a:t>Prediction: 54.08% </a:t>
                      </a:r>
                      <a:r>
                        <a:rPr lang="en-US" sz="2000" baseline="0" dirty="0" smtClean="0">
                          <a:effectLst/>
                          <a:latin typeface="+mn-lt"/>
                          <a:ea typeface="Calibri"/>
                          <a:cs typeface="Times New Roman"/>
                        </a:rPr>
                        <a:t> </a:t>
                      </a:r>
                      <a:r>
                        <a:rPr lang="en-US" sz="2000" dirty="0" err="1" smtClean="0">
                          <a:effectLst/>
                          <a:latin typeface="+mn-lt"/>
                          <a:ea typeface="Calibri"/>
                          <a:cs typeface="Times New Roman"/>
                        </a:rPr>
                        <a:t>CIp</a:t>
                      </a:r>
                      <a:r>
                        <a:rPr lang="en-US" sz="2000" dirty="0" smtClean="0">
                          <a:effectLst/>
                          <a:latin typeface="+mn-lt"/>
                          <a:ea typeface="Calibri"/>
                          <a:cs typeface="Times New Roman"/>
                        </a:rPr>
                        <a:t>: </a:t>
                      </a:r>
                      <a:r>
                        <a:rPr lang="en-US" sz="2000" dirty="0">
                          <a:effectLst/>
                          <a:latin typeface="+mn-lt"/>
                          <a:ea typeface="Calibri"/>
                          <a:cs typeface="Times New Roman"/>
                        </a:rPr>
                        <a:t>(</a:t>
                      </a:r>
                      <a:r>
                        <a:rPr lang="en-US" sz="2000" dirty="0">
                          <a:solidFill>
                            <a:srgbClr val="FF0000"/>
                          </a:solidFill>
                          <a:effectLst/>
                          <a:latin typeface="+mn-lt"/>
                          <a:ea typeface="Calibri"/>
                          <a:cs typeface="Times New Roman"/>
                        </a:rPr>
                        <a:t>48.8883, </a:t>
                      </a:r>
                      <a:r>
                        <a:rPr lang="en-US" sz="2000" dirty="0" smtClean="0">
                          <a:solidFill>
                            <a:srgbClr val="FF0000"/>
                          </a:solidFill>
                          <a:effectLst/>
                          <a:latin typeface="+mn-lt"/>
                          <a:ea typeface="Calibri"/>
                          <a:cs typeface="Times New Roman"/>
                        </a:rPr>
                        <a:t>59.2632</a:t>
                      </a:r>
                      <a:r>
                        <a:rPr lang="en-US" sz="2000" dirty="0" smtClean="0">
                          <a:effectLst/>
                          <a:latin typeface="+mn-lt"/>
                          <a:ea typeface="Calibri"/>
                          <a:cs typeface="Times New Roman"/>
                        </a:rPr>
                        <a:t>)</a:t>
                      </a:r>
                      <a:endParaRPr lang="en-US" sz="2000" dirty="0">
                        <a:effectLst/>
                        <a:latin typeface="+mn-lt"/>
                        <a:ea typeface="Calibri"/>
                        <a:cs typeface="Times New Roman"/>
                      </a:endParaRPr>
                    </a:p>
                  </a:txBody>
                  <a:tcPr marL="68580" marR="68580" marT="0" marB="0">
                    <a:lnL>
                      <a:noFill/>
                    </a:lnL>
                    <a:lnR>
                      <a:noFill/>
                    </a:lnR>
                    <a:lnT>
                      <a:noFill/>
                    </a:lnT>
                    <a:lnB>
                      <a:noFill/>
                    </a:lnB>
                  </a:tcPr>
                </a:tc>
              </a:tr>
              <a:tr h="0">
                <a:tc>
                  <a:txBody>
                    <a:bodyPr/>
                    <a:lstStyle/>
                    <a:p>
                      <a:pPr marL="0" marR="0">
                        <a:lnSpc>
                          <a:spcPct val="115000"/>
                        </a:lnSpc>
                        <a:spcBef>
                          <a:spcPts val="0"/>
                        </a:spcBef>
                        <a:spcAft>
                          <a:spcPts val="0"/>
                        </a:spcAft>
                      </a:pPr>
                      <a:r>
                        <a:rPr lang="en-US" sz="2000" dirty="0">
                          <a:effectLst/>
                          <a:latin typeface="+mn-lt"/>
                          <a:ea typeface="Calibri"/>
                          <a:cs typeface="Times New Roman"/>
                        </a:rPr>
                        <a:t>2004</a:t>
                      </a:r>
                    </a:p>
                  </a:txBody>
                  <a:tcPr marL="68580" marR="68580" marT="0" marB="0">
                    <a:lnL>
                      <a:noFill/>
                    </a:lnL>
                    <a:lnR>
                      <a:noFill/>
                    </a:lnR>
                    <a:lnT>
                      <a:noFill/>
                    </a:lnT>
                    <a:lnB>
                      <a:noFill/>
                    </a:lnB>
                  </a:tcPr>
                </a:tc>
                <a:tc>
                  <a:txBody>
                    <a:bodyPr/>
                    <a:lstStyle/>
                    <a:p>
                      <a:pPr marL="0" marR="0">
                        <a:lnSpc>
                          <a:spcPct val="115000"/>
                        </a:lnSpc>
                        <a:spcBef>
                          <a:spcPts val="0"/>
                        </a:spcBef>
                        <a:spcAft>
                          <a:spcPts val="0"/>
                        </a:spcAft>
                      </a:pPr>
                      <a:r>
                        <a:rPr lang="en-US" sz="2000" dirty="0">
                          <a:effectLst/>
                          <a:latin typeface="+mn-lt"/>
                          <a:ea typeface="Calibri"/>
                          <a:cs typeface="Times New Roman"/>
                        </a:rPr>
                        <a:t>Actual IV = </a:t>
                      </a:r>
                      <a:r>
                        <a:rPr lang="en-US" sz="2000" dirty="0">
                          <a:solidFill>
                            <a:srgbClr val="FF0000"/>
                          </a:solidFill>
                          <a:effectLst/>
                          <a:latin typeface="+mn-lt"/>
                          <a:ea typeface="Calibri"/>
                          <a:cs typeface="Times New Roman"/>
                        </a:rPr>
                        <a:t>51.2%</a:t>
                      </a:r>
                    </a:p>
                  </a:txBody>
                  <a:tcPr marL="68580" marR="68580" marT="0" marB="0">
                    <a:lnL>
                      <a:noFill/>
                    </a:lnL>
                    <a:lnR>
                      <a:noFill/>
                    </a:lnR>
                    <a:lnT>
                      <a:noFill/>
                    </a:lnT>
                    <a:lnB>
                      <a:noFill/>
                    </a:lnB>
                  </a:tcPr>
                </a:tc>
                <a:tc>
                  <a:txBody>
                    <a:bodyPr/>
                    <a:lstStyle/>
                    <a:p>
                      <a:pPr marL="0" marR="0">
                        <a:lnSpc>
                          <a:spcPct val="115000"/>
                        </a:lnSpc>
                        <a:spcBef>
                          <a:spcPts val="0"/>
                        </a:spcBef>
                        <a:spcAft>
                          <a:spcPts val="0"/>
                        </a:spcAft>
                      </a:pPr>
                      <a:r>
                        <a:rPr lang="en-US" sz="2000" dirty="0" smtClean="0">
                          <a:effectLst/>
                          <a:latin typeface="+mn-lt"/>
                          <a:ea typeface="Calibri"/>
                          <a:cs typeface="Times New Roman"/>
                        </a:rPr>
                        <a:t>Prediction: 54.66%  </a:t>
                      </a:r>
                      <a:r>
                        <a:rPr lang="en-US" sz="2000" dirty="0" err="1" smtClean="0">
                          <a:effectLst/>
                          <a:latin typeface="+mn-lt"/>
                          <a:ea typeface="Calibri"/>
                          <a:cs typeface="Times New Roman"/>
                        </a:rPr>
                        <a:t>Clp</a:t>
                      </a:r>
                      <a:r>
                        <a:rPr lang="en-US" sz="2000" dirty="0" smtClean="0">
                          <a:effectLst/>
                          <a:latin typeface="+mn-lt"/>
                          <a:ea typeface="Calibri"/>
                          <a:cs typeface="Times New Roman"/>
                        </a:rPr>
                        <a:t>: </a:t>
                      </a:r>
                      <a:r>
                        <a:rPr lang="en-US" sz="2000" dirty="0">
                          <a:effectLst/>
                          <a:latin typeface="+mn-lt"/>
                          <a:ea typeface="Calibri"/>
                          <a:cs typeface="Times New Roman"/>
                        </a:rPr>
                        <a:t>(</a:t>
                      </a:r>
                      <a:r>
                        <a:rPr lang="en-US" sz="2000" dirty="0">
                          <a:solidFill>
                            <a:srgbClr val="FF0000"/>
                          </a:solidFill>
                          <a:effectLst/>
                          <a:latin typeface="+mn-lt"/>
                          <a:ea typeface="Calibri"/>
                          <a:cs typeface="Times New Roman"/>
                        </a:rPr>
                        <a:t>49.7814, 59.5460</a:t>
                      </a:r>
                      <a:r>
                        <a:rPr lang="en-US" sz="2000" dirty="0">
                          <a:effectLst/>
                          <a:latin typeface="+mn-lt"/>
                          <a:ea typeface="Calibri"/>
                          <a:cs typeface="Times New Roman"/>
                        </a:rPr>
                        <a:t>)</a:t>
                      </a:r>
                    </a:p>
                  </a:txBody>
                  <a:tcPr marL="68580" marR="68580" marT="0" marB="0">
                    <a:lnL>
                      <a:noFill/>
                    </a:lnL>
                    <a:lnR>
                      <a:noFill/>
                    </a:lnR>
                    <a:lnT>
                      <a:noFill/>
                    </a:lnT>
                    <a:lnB>
                      <a:noFill/>
                    </a:lnB>
                  </a:tcPr>
                </a:tc>
              </a:tr>
              <a:tr h="0">
                <a:tc gridSpan="3">
                  <a:txBody>
                    <a:bodyPr/>
                    <a:lstStyle/>
                    <a:p>
                      <a:pPr marL="0" marR="0">
                        <a:lnSpc>
                          <a:spcPct val="115000"/>
                        </a:lnSpc>
                        <a:spcBef>
                          <a:spcPts val="0"/>
                        </a:spcBef>
                        <a:spcAft>
                          <a:spcPts val="0"/>
                        </a:spcAft>
                      </a:pPr>
                      <a:endParaRPr lang="en-US" sz="2000" dirty="0">
                        <a:effectLst/>
                        <a:latin typeface="+mn-lt"/>
                        <a:ea typeface="Calibri"/>
                        <a:cs typeface="Times New Roman"/>
                      </a:endParaRPr>
                    </a:p>
                  </a:txBody>
                  <a:tcPr marL="68580" marR="68580" marT="0" marB="0">
                    <a:lnL>
                      <a:noFill/>
                    </a:lnL>
                    <a:lnR>
                      <a:noFill/>
                    </a:lnR>
                    <a:lnT>
                      <a:noFill/>
                    </a:lnT>
                    <a:lnB>
                      <a:noFill/>
                    </a:lnB>
                  </a:tcPr>
                </a:tc>
                <a:tc hMerge="1">
                  <a:txBody>
                    <a:bodyPr/>
                    <a:lstStyle/>
                    <a:p>
                      <a:endParaRPr lang="en-US"/>
                    </a:p>
                  </a:txBody>
                  <a:tcPr/>
                </a:tc>
                <a:tc hMerge="1">
                  <a:txBody>
                    <a:bodyPr/>
                    <a:lstStyle/>
                    <a:p>
                      <a:endParaRPr lang="en-US"/>
                    </a:p>
                  </a:txBody>
                  <a:tcPr/>
                </a:tc>
              </a:tr>
              <a:tr h="0">
                <a:tc gridSpan="3">
                  <a:txBody>
                    <a:bodyPr/>
                    <a:lstStyle/>
                    <a:p>
                      <a:pPr marL="0" marR="0">
                        <a:lnSpc>
                          <a:spcPct val="115000"/>
                        </a:lnSpc>
                        <a:spcBef>
                          <a:spcPts val="0"/>
                        </a:spcBef>
                        <a:spcAft>
                          <a:spcPts val="0"/>
                        </a:spcAft>
                      </a:pPr>
                      <a:endParaRPr lang="en-US" sz="2000" dirty="0">
                        <a:effectLst/>
                        <a:latin typeface="+mn-lt"/>
                        <a:ea typeface="Calibri"/>
                        <a:cs typeface="Times New Roman"/>
                      </a:endParaRPr>
                    </a:p>
                  </a:txBody>
                  <a:tcPr marL="68580" marR="68580" marT="0" marB="0">
                    <a:lnL>
                      <a:noFill/>
                    </a:lnL>
                    <a:lnR>
                      <a:noFill/>
                    </a:lnR>
                    <a:lnT>
                      <a:noFill/>
                    </a:lnT>
                    <a:lnB>
                      <a:noFill/>
                    </a:lnB>
                  </a:tcPr>
                </a:tc>
                <a:tc hMerge="1">
                  <a:txBody>
                    <a:bodyPr/>
                    <a:lstStyle/>
                    <a:p>
                      <a:endParaRPr lang="en-US"/>
                    </a:p>
                  </a:txBody>
                  <a:tcPr/>
                </a:tc>
                <a:tc hMerge="1">
                  <a:txBody>
                    <a:bodyPr/>
                    <a:lstStyle/>
                    <a:p>
                      <a:endParaRPr lang="en-US"/>
                    </a:p>
                  </a:txBody>
                  <a:tcPr/>
                </a:tc>
              </a:tr>
              <a:tr h="0">
                <a:tc>
                  <a:txBody>
                    <a:bodyPr/>
                    <a:lstStyle/>
                    <a:p>
                      <a:pPr marL="0" marR="0">
                        <a:lnSpc>
                          <a:spcPct val="115000"/>
                        </a:lnSpc>
                        <a:spcBef>
                          <a:spcPts val="0"/>
                        </a:spcBef>
                        <a:spcAft>
                          <a:spcPts val="0"/>
                        </a:spcAft>
                      </a:pPr>
                      <a:endParaRPr lang="en-US" sz="2000" dirty="0">
                        <a:effectLst/>
                        <a:latin typeface="+mn-lt"/>
                        <a:ea typeface="Calibri"/>
                        <a:cs typeface="Times New Roman"/>
                      </a:endParaRPr>
                    </a:p>
                  </a:txBody>
                  <a:tcPr marL="68580" marR="68580" marT="0" marB="0">
                    <a:lnL>
                      <a:noFill/>
                    </a:lnL>
                    <a:lnR>
                      <a:noFill/>
                    </a:lnR>
                    <a:lnT>
                      <a:noFill/>
                    </a:lnT>
                    <a:lnB>
                      <a:noFill/>
                    </a:lnB>
                  </a:tcPr>
                </a:tc>
                <a:tc>
                  <a:txBody>
                    <a:bodyPr/>
                    <a:lstStyle/>
                    <a:p>
                      <a:pPr marL="0" marR="0">
                        <a:lnSpc>
                          <a:spcPct val="115000"/>
                        </a:lnSpc>
                        <a:spcBef>
                          <a:spcPts val="0"/>
                        </a:spcBef>
                        <a:spcAft>
                          <a:spcPts val="0"/>
                        </a:spcAft>
                      </a:pPr>
                      <a:endParaRPr lang="en-US" sz="2000" dirty="0">
                        <a:solidFill>
                          <a:srgbClr val="FF0000"/>
                        </a:solidFill>
                        <a:effectLst/>
                        <a:latin typeface="+mn-lt"/>
                        <a:ea typeface="Calibri"/>
                        <a:cs typeface="Times New Roman"/>
                      </a:endParaRPr>
                    </a:p>
                  </a:txBody>
                  <a:tcPr marL="68580" marR="68580" marT="0" marB="0">
                    <a:lnL>
                      <a:noFill/>
                    </a:lnL>
                    <a:lnR>
                      <a:noFill/>
                    </a:lnR>
                    <a:lnT>
                      <a:noFill/>
                    </a:lnT>
                    <a:lnB>
                      <a:noFill/>
                    </a:lnB>
                  </a:tcPr>
                </a:tc>
                <a:tc>
                  <a:txBody>
                    <a:bodyPr/>
                    <a:lstStyle/>
                    <a:p>
                      <a:pPr marL="0" marR="0">
                        <a:lnSpc>
                          <a:spcPct val="115000"/>
                        </a:lnSpc>
                        <a:spcBef>
                          <a:spcPts val="0"/>
                        </a:spcBef>
                        <a:spcAft>
                          <a:spcPts val="0"/>
                        </a:spcAft>
                      </a:pPr>
                      <a:endParaRPr lang="en-US" sz="2000" dirty="0">
                        <a:effectLst/>
                        <a:latin typeface="+mn-lt"/>
                        <a:ea typeface="Calibri"/>
                        <a:cs typeface="Times New Roman"/>
                      </a:endParaRPr>
                    </a:p>
                  </a:txBody>
                  <a:tcPr marL="68580" marR="68580" marT="0" marB="0">
                    <a:lnL>
                      <a:noFill/>
                    </a:lnL>
                    <a:lnR>
                      <a:noFill/>
                    </a:lnR>
                    <a:lnT>
                      <a:noFill/>
                    </a:lnT>
                    <a:lnB>
                      <a:noFill/>
                    </a:lnB>
                  </a:tcPr>
                </a:tc>
              </a:tr>
              <a:tr h="0">
                <a:tc>
                  <a:txBody>
                    <a:bodyPr/>
                    <a:lstStyle/>
                    <a:p>
                      <a:pPr marL="0" marR="0">
                        <a:lnSpc>
                          <a:spcPct val="115000"/>
                        </a:lnSpc>
                        <a:spcBef>
                          <a:spcPts val="0"/>
                        </a:spcBef>
                        <a:spcAft>
                          <a:spcPts val="0"/>
                        </a:spcAft>
                      </a:pPr>
                      <a:endParaRPr lang="en-US" sz="2000">
                        <a:effectLst/>
                        <a:latin typeface="+mn-lt"/>
                        <a:ea typeface="Calibri"/>
                        <a:cs typeface="Times New Roman"/>
                      </a:endParaRPr>
                    </a:p>
                  </a:txBody>
                  <a:tcPr marL="68580" marR="68580" marT="0" marB="0">
                    <a:lnL>
                      <a:noFill/>
                    </a:lnL>
                    <a:lnR>
                      <a:noFill/>
                    </a:lnR>
                    <a:lnT>
                      <a:noFill/>
                    </a:lnT>
                    <a:lnB>
                      <a:noFill/>
                    </a:lnB>
                  </a:tcPr>
                </a:tc>
                <a:tc>
                  <a:txBody>
                    <a:bodyPr/>
                    <a:lstStyle/>
                    <a:p>
                      <a:pPr marL="0" marR="0">
                        <a:lnSpc>
                          <a:spcPct val="115000"/>
                        </a:lnSpc>
                        <a:spcBef>
                          <a:spcPts val="0"/>
                        </a:spcBef>
                        <a:spcAft>
                          <a:spcPts val="0"/>
                        </a:spcAft>
                      </a:pPr>
                      <a:endParaRPr lang="en-US" sz="2000" dirty="0">
                        <a:effectLst/>
                        <a:latin typeface="+mn-lt"/>
                        <a:ea typeface="Calibri"/>
                        <a:cs typeface="Times New Roman"/>
                      </a:endParaRPr>
                    </a:p>
                  </a:txBody>
                  <a:tcPr marL="68580" marR="68580" marT="0" marB="0">
                    <a:lnL>
                      <a:noFill/>
                    </a:lnL>
                    <a:lnR>
                      <a:noFill/>
                    </a:lnR>
                    <a:lnT>
                      <a:noFill/>
                    </a:lnT>
                    <a:lnB>
                      <a:noFill/>
                    </a:lnB>
                  </a:tcPr>
                </a:tc>
                <a:tc>
                  <a:txBody>
                    <a:bodyPr/>
                    <a:lstStyle/>
                    <a:p>
                      <a:pPr marL="0" marR="0">
                        <a:lnSpc>
                          <a:spcPct val="115000"/>
                        </a:lnSpc>
                        <a:spcBef>
                          <a:spcPts val="0"/>
                        </a:spcBef>
                        <a:spcAft>
                          <a:spcPts val="0"/>
                        </a:spcAft>
                      </a:pPr>
                      <a:endParaRPr lang="en-US" sz="2000" dirty="0">
                        <a:effectLst/>
                        <a:latin typeface="+mn-lt"/>
                        <a:ea typeface="Calibri"/>
                        <a:cs typeface="Times New Roman"/>
                      </a:endParaRPr>
                    </a:p>
                  </a:txBody>
                  <a:tcPr marL="68580" marR="68580" marT="0" marB="0">
                    <a:lnL>
                      <a:noFill/>
                    </a:lnL>
                    <a:lnR>
                      <a:noFill/>
                    </a:lnR>
                    <a:lnT>
                      <a:noFill/>
                    </a:lnT>
                    <a:lnB>
                      <a:noFill/>
                    </a:lnB>
                  </a:tcPr>
                </a:tc>
              </a:tr>
            </a:tbl>
          </a:graphicData>
        </a:graphic>
      </p:graphicFrame>
      <p:sp>
        <p:nvSpPr>
          <p:cNvPr id="6" name="TextBox 5" hidden="1"/>
          <p:cNvSpPr txBox="1"/>
          <p:nvPr/>
        </p:nvSpPr>
        <p:spPr>
          <a:xfrm>
            <a:off x="2057400" y="1600200"/>
            <a:ext cx="8182240" cy="4093428"/>
          </a:xfrm>
          <a:prstGeom prst="rect">
            <a:avLst/>
          </a:prstGeom>
          <a:noFill/>
        </p:spPr>
        <p:txBody>
          <a:bodyPr wrap="none" rtlCol="0">
            <a:spAutoFit/>
          </a:bodyPr>
          <a:lstStyle/>
          <a:p>
            <a:r>
              <a:rPr lang="en-US" sz="2000" dirty="0">
                <a:latin typeface="Arial" panose="020B0604020202020204" pitchFamily="34" charset="0"/>
                <a:cs typeface="Arial" panose="020B0604020202020204" pitchFamily="34" charset="0"/>
              </a:rPr>
              <a:t>Forecasting:</a:t>
            </a:r>
          </a:p>
          <a:p>
            <a:endParaRPr lang="en-US" sz="2000" dirty="0">
              <a:latin typeface="Arial" panose="020B0604020202020204" pitchFamily="34" charset="0"/>
              <a:cs typeface="Arial" panose="020B0604020202020204" pitchFamily="34" charset="0"/>
            </a:endParaRPr>
          </a:p>
          <a:p>
            <a:endParaRPr lang="en-US" sz="2000" dirty="0">
              <a:latin typeface="Arial" panose="020B0604020202020204" pitchFamily="34" charset="0"/>
              <a:cs typeface="Arial" panose="020B0604020202020204" pitchFamily="34" charset="0"/>
            </a:endParaRPr>
          </a:p>
          <a:p>
            <a:endParaRPr lang="en-US" sz="2000" dirty="0">
              <a:latin typeface="Arial" panose="020B0604020202020204" pitchFamily="34" charset="0"/>
              <a:cs typeface="Arial" panose="020B0604020202020204" pitchFamily="34" charset="0"/>
            </a:endParaRPr>
          </a:p>
          <a:p>
            <a:endParaRPr lang="en-US" sz="2000" dirty="0">
              <a:latin typeface="Arial" panose="020B0604020202020204" pitchFamily="34" charset="0"/>
              <a:cs typeface="Arial" panose="020B0604020202020204" pitchFamily="34" charset="0"/>
            </a:endParaRPr>
          </a:p>
          <a:p>
            <a:endParaRPr lang="en-US" sz="2000" dirty="0">
              <a:latin typeface="Arial" panose="020B0604020202020204" pitchFamily="34" charset="0"/>
              <a:cs typeface="Arial" panose="020B0604020202020204" pitchFamily="34" charset="0"/>
            </a:endParaRPr>
          </a:p>
          <a:p>
            <a:endParaRPr lang="en-US" sz="2000" dirty="0">
              <a:latin typeface="Arial" panose="020B0604020202020204" pitchFamily="34" charset="0"/>
              <a:cs typeface="Arial" panose="020B0604020202020204" pitchFamily="34" charset="0"/>
            </a:endParaRPr>
          </a:p>
          <a:p>
            <a:endParaRPr lang="en-US" sz="2000" dirty="0">
              <a:latin typeface="Arial" panose="020B0604020202020204" pitchFamily="34" charset="0"/>
              <a:cs typeface="Arial" panose="020B0604020202020204" pitchFamily="34" charset="0"/>
            </a:endParaRPr>
          </a:p>
          <a:p>
            <a:endParaRPr lang="en-US" sz="2000" dirty="0">
              <a:latin typeface="Arial" panose="020B0604020202020204" pitchFamily="34" charset="0"/>
              <a:cs typeface="Arial" panose="020B0604020202020204" pitchFamily="34" charset="0"/>
            </a:endParaRPr>
          </a:p>
          <a:p>
            <a:endParaRPr lang="en-US" sz="2000" dirty="0">
              <a:latin typeface="Arial" panose="020B0604020202020204" pitchFamily="34" charset="0"/>
              <a:cs typeface="Arial" panose="020B0604020202020204" pitchFamily="34" charset="0"/>
            </a:endParaRPr>
          </a:p>
          <a:p>
            <a:endParaRPr lang="en-US" sz="2000" dirty="0">
              <a:latin typeface="Arial" panose="020B0604020202020204" pitchFamily="34" charset="0"/>
              <a:cs typeface="Arial" panose="020B0604020202020204" pitchFamily="34" charset="0"/>
            </a:endParaRPr>
          </a:p>
          <a:p>
            <a:endParaRPr lang="en-US" sz="2000" dirty="0">
              <a:latin typeface="Arial" panose="020B0604020202020204" pitchFamily="34" charset="0"/>
              <a:cs typeface="Arial" panose="020B0604020202020204" pitchFamily="34" charset="0"/>
            </a:endParaRPr>
          </a:p>
          <a:p>
            <a:r>
              <a:rPr lang="en-US" sz="2000" dirty="0">
                <a:latin typeface="Arial" panose="020B0604020202020204" pitchFamily="34" charset="0"/>
                <a:cs typeface="Arial" panose="020B0604020202020204" pitchFamily="34" charset="0"/>
              </a:rPr>
              <a:t>“Essentially, all models are wrong, but some are useful.” – George Box</a:t>
            </a:r>
          </a:p>
        </p:txBody>
      </p:sp>
    </p:spTree>
    <p:extLst>
      <p:ext uri="{BB962C8B-B14F-4D97-AF65-F5344CB8AC3E}">
        <p14:creationId xmlns:p14="http://schemas.microsoft.com/office/powerpoint/2010/main" val="128247499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Holbrook</a:t>
            </a:r>
            <a:endParaRPr lang="en-US" dirty="0"/>
          </a:p>
        </p:txBody>
      </p:sp>
      <p:sp>
        <p:nvSpPr>
          <p:cNvPr id="3" name="Content Placeholder 2"/>
          <p:cNvSpPr>
            <a:spLocks noGrp="1"/>
          </p:cNvSpPr>
          <p:nvPr>
            <p:ph idx="1"/>
          </p:nvPr>
        </p:nvSpPr>
        <p:spPr/>
        <p:txBody>
          <a:bodyPr>
            <a:normAutofit/>
          </a:bodyPr>
          <a:lstStyle/>
          <a:p>
            <a:r>
              <a:rPr lang="en-US" dirty="0"/>
              <a:t>The Holbrook model assumes that </a:t>
            </a:r>
            <a:r>
              <a:rPr lang="en-US" dirty="0" smtClean="0"/>
              <a:t>the </a:t>
            </a:r>
            <a:r>
              <a:rPr lang="en-US" dirty="0"/>
              <a:t>predictors of incumbent vote </a:t>
            </a:r>
            <a:r>
              <a:rPr lang="en-US" dirty="0" smtClean="0"/>
              <a:t>are:</a:t>
            </a:r>
          </a:p>
          <a:p>
            <a:pPr lvl="1"/>
            <a:r>
              <a:rPr lang="en-US" b="1" u="sng" dirty="0" smtClean="0"/>
              <a:t>Presidential </a:t>
            </a:r>
            <a:r>
              <a:rPr lang="en-US" b="1" u="sng" dirty="0"/>
              <a:t>popularity</a:t>
            </a:r>
            <a:r>
              <a:rPr lang="en-US" dirty="0"/>
              <a:t>: average percentage of the public who said that they approved of the way the president is handling his </a:t>
            </a:r>
            <a:r>
              <a:rPr lang="en-US" dirty="0" smtClean="0"/>
              <a:t>job.</a:t>
            </a:r>
          </a:p>
          <a:p>
            <a:pPr lvl="1"/>
            <a:r>
              <a:rPr lang="en-US" b="1" u="sng" dirty="0" smtClean="0"/>
              <a:t>Personal </a:t>
            </a:r>
            <a:r>
              <a:rPr lang="en-US" b="1" u="sng" dirty="0"/>
              <a:t>finance</a:t>
            </a:r>
            <a:r>
              <a:rPr lang="en-US" dirty="0"/>
              <a:t>: measure of </a:t>
            </a:r>
            <a:r>
              <a:rPr lang="en-US" dirty="0" smtClean="0"/>
              <a:t>retrospective </a:t>
            </a:r>
            <a:r>
              <a:rPr lang="en-US" dirty="0"/>
              <a:t>personal finances based on responses to the Survey of </a:t>
            </a:r>
            <a:r>
              <a:rPr lang="en-US" dirty="0" smtClean="0"/>
              <a:t>Consumers.</a:t>
            </a:r>
          </a:p>
          <a:p>
            <a:pPr lvl="1"/>
            <a:r>
              <a:rPr lang="en-US" b="1" u="sng" dirty="0" smtClean="0"/>
              <a:t>Tenure </a:t>
            </a:r>
            <a:r>
              <a:rPr lang="en-US" b="1" u="sng" dirty="0"/>
              <a:t>in office</a:t>
            </a:r>
            <a:r>
              <a:rPr lang="en-US" dirty="0"/>
              <a:t>: binary variable coded 1 for presidential candidates whose party has held the White House for two or more terms and 0 for candidates whose party has held the White H</a:t>
            </a:r>
            <a:r>
              <a:rPr lang="en-US" dirty="0" smtClean="0"/>
              <a:t>ouse </a:t>
            </a:r>
            <a:r>
              <a:rPr lang="en-US" dirty="0"/>
              <a:t>for one term</a:t>
            </a:r>
            <a:r>
              <a:rPr lang="en-US" dirty="0" smtClean="0"/>
              <a:t>.</a:t>
            </a:r>
            <a:endParaRPr lang="en-US" dirty="0"/>
          </a:p>
        </p:txBody>
      </p:sp>
    </p:spTree>
    <p:extLst>
      <p:ext uri="{BB962C8B-B14F-4D97-AF65-F5344CB8AC3E}">
        <p14:creationId xmlns:p14="http://schemas.microsoft.com/office/powerpoint/2010/main" val="81846587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Holbrook - </a:t>
            </a:r>
            <a:r>
              <a:rPr lang="en-US" dirty="0"/>
              <a:t>Exploratory Analysis</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3046851" y="1476584"/>
            <a:ext cx="6484605" cy="4700379"/>
          </a:xfrm>
          <a:prstGeom prst="rect">
            <a:avLst/>
          </a:prstGeom>
        </p:spPr>
      </p:pic>
    </p:spTree>
    <p:extLst>
      <p:ext uri="{BB962C8B-B14F-4D97-AF65-F5344CB8AC3E}">
        <p14:creationId xmlns:p14="http://schemas.microsoft.com/office/powerpoint/2010/main" val="132323570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Holbrook </a:t>
            </a:r>
            <a:r>
              <a:rPr lang="mr-IN" dirty="0" smtClean="0"/>
              <a:t>–</a:t>
            </a:r>
            <a:r>
              <a:rPr lang="en-US" dirty="0" smtClean="0"/>
              <a:t> Exploratory Analysis</a:t>
            </a:r>
            <a:endParaRPr lang="en-US" dirty="0"/>
          </a:p>
        </p:txBody>
      </p:sp>
      <p:sp>
        <p:nvSpPr>
          <p:cNvPr id="3" name="Content Placeholder 2"/>
          <p:cNvSpPr>
            <a:spLocks noGrp="1"/>
          </p:cNvSpPr>
          <p:nvPr>
            <p:ph sz="half" idx="1"/>
          </p:nvPr>
        </p:nvSpPr>
        <p:spPr/>
        <p:txBody>
          <a:bodyPr/>
          <a:lstStyle/>
          <a:p>
            <a:endParaRPr lang="en-US"/>
          </a:p>
        </p:txBody>
      </p:sp>
      <p:sp>
        <p:nvSpPr>
          <p:cNvPr id="4" name="Content Placeholder 3"/>
          <p:cNvSpPr>
            <a:spLocks noGrp="1"/>
          </p:cNvSpPr>
          <p:nvPr>
            <p:ph sz="half" idx="2"/>
          </p:nvPr>
        </p:nvSpPr>
        <p:spPr/>
        <p:txBody>
          <a:bodyPr/>
          <a:lstStyle/>
          <a:p>
            <a:endParaRPr lang="en-US"/>
          </a:p>
        </p:txBody>
      </p:sp>
      <p:pic>
        <p:nvPicPr>
          <p:cNvPr id="5" name="Picture 4"/>
          <p:cNvPicPr>
            <a:picLocks noChangeAspect="1"/>
          </p:cNvPicPr>
          <p:nvPr/>
        </p:nvPicPr>
        <p:blipFill>
          <a:blip r:embed="rId2"/>
          <a:stretch>
            <a:fillRect/>
          </a:stretch>
        </p:blipFill>
        <p:spPr>
          <a:xfrm>
            <a:off x="0" y="1825625"/>
            <a:ext cx="5910917" cy="4203700"/>
          </a:xfrm>
          <a:prstGeom prst="rect">
            <a:avLst/>
          </a:prstGeom>
        </p:spPr>
      </p:pic>
      <p:pic>
        <p:nvPicPr>
          <p:cNvPr id="6" name="Picture 5"/>
          <p:cNvPicPr>
            <a:picLocks noChangeAspect="1"/>
          </p:cNvPicPr>
          <p:nvPr/>
        </p:nvPicPr>
        <p:blipFill>
          <a:blip r:embed="rId3"/>
          <a:stretch>
            <a:fillRect/>
          </a:stretch>
        </p:blipFill>
        <p:spPr>
          <a:xfrm>
            <a:off x="6108357" y="1878542"/>
            <a:ext cx="5684953" cy="4150783"/>
          </a:xfrm>
          <a:prstGeom prst="rect">
            <a:avLst/>
          </a:prstGeom>
        </p:spPr>
      </p:pic>
    </p:spTree>
    <p:extLst>
      <p:ext uri="{BB962C8B-B14F-4D97-AF65-F5344CB8AC3E}">
        <p14:creationId xmlns:p14="http://schemas.microsoft.com/office/powerpoint/2010/main" val="29260497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Holbrook - Correlation</a:t>
            </a:r>
            <a:endParaRPr lang="en-US" dirty="0"/>
          </a:p>
        </p:txBody>
      </p:sp>
      <p:sp>
        <p:nvSpPr>
          <p:cNvPr id="6" name="Content Placeholder 5"/>
          <p:cNvSpPr>
            <a:spLocks noGrp="1"/>
          </p:cNvSpPr>
          <p:nvPr>
            <p:ph sz="half" idx="1"/>
          </p:nvPr>
        </p:nvSpPr>
        <p:spPr/>
        <p:txBody>
          <a:bodyPr/>
          <a:lstStyle/>
          <a:p>
            <a:r>
              <a:rPr lang="en-US" dirty="0"/>
              <a:t>The test indicates that </a:t>
            </a:r>
            <a:r>
              <a:rPr lang="en-US" dirty="0" smtClean="0"/>
              <a:t>there </a:t>
            </a:r>
            <a:r>
              <a:rPr lang="en-US" dirty="0"/>
              <a:t>is no autocorrelation of </a:t>
            </a:r>
            <a:r>
              <a:rPr lang="en-US" dirty="0" smtClean="0"/>
              <a:t>the error terms</a:t>
            </a:r>
            <a:r>
              <a:rPr lang="en-US" dirty="0"/>
              <a:t>, therefore the assumption </a:t>
            </a:r>
            <a:r>
              <a:rPr lang="en-US" dirty="0" smtClean="0"/>
              <a:t>of independence of the observations is satisfied</a:t>
            </a:r>
            <a:endParaRPr lang="en-US" dirty="0"/>
          </a:p>
          <a:p>
            <a:r>
              <a:rPr lang="en-US" dirty="0"/>
              <a:t>T</a:t>
            </a:r>
            <a:r>
              <a:rPr lang="en-US" dirty="0" smtClean="0"/>
              <a:t>he </a:t>
            </a:r>
            <a:r>
              <a:rPr lang="en-US" dirty="0"/>
              <a:t>incumbent vote is highly correlated to the presidential popularity and personal finances measures</a:t>
            </a:r>
          </a:p>
        </p:txBody>
      </p:sp>
      <p:graphicFrame>
        <p:nvGraphicFramePr>
          <p:cNvPr id="9" name="Content Placeholder 8"/>
          <p:cNvGraphicFramePr>
            <a:graphicFrameLocks noGrp="1"/>
          </p:cNvGraphicFramePr>
          <p:nvPr>
            <p:ph sz="half" idx="2"/>
            <p:extLst>
              <p:ext uri="{D42A27DB-BD31-4B8C-83A1-F6EECF244321}">
                <p14:modId xmlns:p14="http://schemas.microsoft.com/office/powerpoint/2010/main" val="1307663796"/>
              </p:ext>
            </p:extLst>
          </p:nvPr>
        </p:nvGraphicFramePr>
        <p:xfrm>
          <a:off x="6172200" y="3919007"/>
          <a:ext cx="5181600" cy="1483360"/>
        </p:xfrm>
        <a:graphic>
          <a:graphicData uri="http://schemas.openxmlformats.org/drawingml/2006/table">
            <a:tbl>
              <a:tblPr firstRow="1" bandRow="1">
                <a:tableStyleId>{5C22544A-7EE6-4342-B048-85BDC9FD1C3A}</a:tableStyleId>
              </a:tblPr>
              <a:tblGrid>
                <a:gridCol w="1295400"/>
                <a:gridCol w="1295400"/>
                <a:gridCol w="1295400"/>
                <a:gridCol w="1295400"/>
              </a:tblGrid>
              <a:tr h="370840">
                <a:tc>
                  <a:txBody>
                    <a:bodyPr/>
                    <a:lstStyle/>
                    <a:p>
                      <a:endParaRPr lang="en-US" dirty="0"/>
                    </a:p>
                  </a:txBody>
                  <a:tcPr/>
                </a:tc>
                <a:tc>
                  <a:txBody>
                    <a:bodyPr/>
                    <a:lstStyle/>
                    <a:p>
                      <a:r>
                        <a:rPr lang="en-US" dirty="0" err="1" smtClean="0"/>
                        <a:t>IncVote</a:t>
                      </a:r>
                      <a:endParaRPr lang="en-US" dirty="0"/>
                    </a:p>
                  </a:txBody>
                  <a:tcPr/>
                </a:tc>
                <a:tc>
                  <a:txBody>
                    <a:bodyPr/>
                    <a:lstStyle/>
                    <a:p>
                      <a:r>
                        <a:rPr lang="en-US" dirty="0" err="1" smtClean="0"/>
                        <a:t>PresPop</a:t>
                      </a:r>
                      <a:endParaRPr lang="en-US" dirty="0"/>
                    </a:p>
                  </a:txBody>
                  <a:tcPr/>
                </a:tc>
                <a:tc>
                  <a:txBody>
                    <a:bodyPr/>
                    <a:lstStyle/>
                    <a:p>
                      <a:r>
                        <a:rPr lang="en-US" dirty="0" err="1" smtClean="0"/>
                        <a:t>PersFin</a:t>
                      </a:r>
                      <a:endParaRPr lang="en-US" dirty="0"/>
                    </a:p>
                  </a:txBody>
                  <a:tcPr/>
                </a:tc>
              </a:tr>
              <a:tr h="370840">
                <a:tc>
                  <a:txBody>
                    <a:bodyPr/>
                    <a:lstStyle/>
                    <a:p>
                      <a:r>
                        <a:rPr lang="en-US" dirty="0" err="1" smtClean="0"/>
                        <a:t>IncVote</a:t>
                      </a:r>
                      <a:endParaRPr lang="en-US" dirty="0"/>
                    </a:p>
                  </a:txBody>
                  <a:tcPr/>
                </a:tc>
                <a:tc>
                  <a:txBody>
                    <a:bodyPr/>
                    <a:lstStyle/>
                    <a:p>
                      <a:r>
                        <a:rPr lang="en-US" dirty="0" smtClean="0"/>
                        <a:t>1</a:t>
                      </a:r>
                      <a:endParaRPr lang="en-US" dirty="0"/>
                    </a:p>
                  </a:txBody>
                  <a:tcPr/>
                </a:tc>
                <a:tc>
                  <a:txBody>
                    <a:bodyPr/>
                    <a:lstStyle/>
                    <a:p>
                      <a:endParaRPr lang="en-US" dirty="0"/>
                    </a:p>
                  </a:txBody>
                  <a:tcPr/>
                </a:tc>
                <a:tc>
                  <a:txBody>
                    <a:bodyPr/>
                    <a:lstStyle/>
                    <a:p>
                      <a:endParaRPr lang="en-US" dirty="0"/>
                    </a:p>
                  </a:txBody>
                  <a:tcPr/>
                </a:tc>
              </a:tr>
              <a:tr h="370840">
                <a:tc>
                  <a:txBody>
                    <a:bodyPr/>
                    <a:lstStyle/>
                    <a:p>
                      <a:r>
                        <a:rPr lang="en-US" dirty="0" err="1" smtClean="0"/>
                        <a:t>PresPop</a:t>
                      </a:r>
                      <a:endParaRPr lang="en-US" dirty="0"/>
                    </a:p>
                  </a:txBody>
                  <a:tcPr/>
                </a:tc>
                <a:tc>
                  <a:txBody>
                    <a:bodyPr/>
                    <a:lstStyle/>
                    <a:p>
                      <a:r>
                        <a:rPr lang="en-US" dirty="0" smtClean="0"/>
                        <a:t>0.79</a:t>
                      </a:r>
                      <a:endParaRPr lang="en-US" dirty="0"/>
                    </a:p>
                  </a:txBody>
                  <a:tcPr/>
                </a:tc>
                <a:tc>
                  <a:txBody>
                    <a:bodyPr/>
                    <a:lstStyle/>
                    <a:p>
                      <a:r>
                        <a:rPr lang="en-US" dirty="0" smtClean="0"/>
                        <a:t>1</a:t>
                      </a:r>
                      <a:endParaRPr lang="en-US" dirty="0"/>
                    </a:p>
                  </a:txBody>
                  <a:tcPr/>
                </a:tc>
                <a:tc>
                  <a:txBody>
                    <a:bodyPr/>
                    <a:lstStyle/>
                    <a:p>
                      <a:endParaRPr lang="en-US"/>
                    </a:p>
                  </a:txBody>
                  <a:tcPr/>
                </a:tc>
              </a:tr>
              <a:tr h="370840">
                <a:tc>
                  <a:txBody>
                    <a:bodyPr/>
                    <a:lstStyle/>
                    <a:p>
                      <a:r>
                        <a:rPr lang="en-US" dirty="0" err="1" smtClean="0"/>
                        <a:t>PersFin</a:t>
                      </a:r>
                      <a:endParaRPr lang="en-US" dirty="0"/>
                    </a:p>
                  </a:txBody>
                  <a:tcPr/>
                </a:tc>
                <a:tc>
                  <a:txBody>
                    <a:bodyPr/>
                    <a:lstStyle/>
                    <a:p>
                      <a:r>
                        <a:rPr lang="en-US" dirty="0" smtClean="0"/>
                        <a:t>0.86</a:t>
                      </a:r>
                      <a:endParaRPr lang="en-US" dirty="0"/>
                    </a:p>
                  </a:txBody>
                  <a:tcPr/>
                </a:tc>
                <a:tc>
                  <a:txBody>
                    <a:bodyPr/>
                    <a:lstStyle/>
                    <a:p>
                      <a:r>
                        <a:rPr lang="en-US" dirty="0" smtClean="0"/>
                        <a:t>0.59</a:t>
                      </a:r>
                      <a:endParaRPr lang="en-US" dirty="0"/>
                    </a:p>
                  </a:txBody>
                  <a:tcPr/>
                </a:tc>
                <a:tc>
                  <a:txBody>
                    <a:bodyPr/>
                    <a:lstStyle/>
                    <a:p>
                      <a:r>
                        <a:rPr lang="en-US" dirty="0" smtClean="0"/>
                        <a:t>1</a:t>
                      </a:r>
                      <a:endParaRPr lang="en-US" dirty="0"/>
                    </a:p>
                  </a:txBody>
                  <a:tcPr/>
                </a:tc>
              </a:tr>
            </a:tbl>
          </a:graphicData>
        </a:graphic>
      </p:graphicFrame>
      <p:pic>
        <p:nvPicPr>
          <p:cNvPr id="4" name="Picture 3"/>
          <p:cNvPicPr>
            <a:picLocks noChangeAspect="1"/>
          </p:cNvPicPr>
          <p:nvPr/>
        </p:nvPicPr>
        <p:blipFill>
          <a:blip r:embed="rId2"/>
          <a:stretch>
            <a:fillRect/>
          </a:stretch>
        </p:blipFill>
        <p:spPr>
          <a:xfrm>
            <a:off x="6019800" y="2341033"/>
            <a:ext cx="6251842" cy="1062566"/>
          </a:xfrm>
          <a:prstGeom prst="rect">
            <a:avLst/>
          </a:prstGeom>
        </p:spPr>
      </p:pic>
    </p:spTree>
    <p:extLst>
      <p:ext uri="{BB962C8B-B14F-4D97-AF65-F5344CB8AC3E}">
        <p14:creationId xmlns:p14="http://schemas.microsoft.com/office/powerpoint/2010/main" val="28182879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Models to Predict Incumbent Vote</a:t>
            </a:r>
            <a:endParaRPr lang="en-US" dirty="0"/>
          </a:p>
        </p:txBody>
      </p:sp>
      <p:sp>
        <p:nvSpPr>
          <p:cNvPr id="3" name="Content Placeholder 2"/>
          <p:cNvSpPr>
            <a:spLocks noGrp="1"/>
          </p:cNvSpPr>
          <p:nvPr>
            <p:ph idx="1"/>
          </p:nvPr>
        </p:nvSpPr>
        <p:spPr/>
        <p:txBody>
          <a:bodyPr/>
          <a:lstStyle/>
          <a:p>
            <a:r>
              <a:rPr lang="en-US" dirty="0" smtClean="0"/>
              <a:t>5 models:</a:t>
            </a:r>
          </a:p>
          <a:p>
            <a:pPr lvl="1"/>
            <a:r>
              <a:rPr lang="en-US" dirty="0" smtClean="0"/>
              <a:t>Campbell</a:t>
            </a:r>
          </a:p>
          <a:p>
            <a:pPr lvl="1"/>
            <a:r>
              <a:rPr lang="en-US" dirty="0" smtClean="0"/>
              <a:t>Abramowitz</a:t>
            </a:r>
          </a:p>
          <a:p>
            <a:pPr lvl="1"/>
            <a:r>
              <a:rPr lang="en-US" dirty="0" smtClean="0"/>
              <a:t>Holbrook</a:t>
            </a:r>
          </a:p>
          <a:p>
            <a:pPr lvl="1"/>
            <a:r>
              <a:rPr lang="en-US" dirty="0" smtClean="0"/>
              <a:t>Lockerbie</a:t>
            </a:r>
          </a:p>
          <a:p>
            <a:pPr lvl="1"/>
            <a:r>
              <a:rPr lang="en-US" dirty="0" smtClean="0"/>
              <a:t>Fairs</a:t>
            </a:r>
          </a:p>
          <a:p>
            <a:r>
              <a:rPr lang="en-US" dirty="0" smtClean="0"/>
              <a:t>Models comparison</a:t>
            </a:r>
          </a:p>
          <a:p>
            <a:pPr lvl="1"/>
            <a:endParaRPr lang="en-US" dirty="0"/>
          </a:p>
        </p:txBody>
      </p:sp>
      <p:pic>
        <p:nvPicPr>
          <p:cNvPr id="4" name="Picture 3"/>
          <p:cNvPicPr>
            <a:picLocks noChangeAspect="1"/>
          </p:cNvPicPr>
          <p:nvPr/>
        </p:nvPicPr>
        <p:blipFill>
          <a:blip r:embed="rId2"/>
          <a:stretch>
            <a:fillRect/>
          </a:stretch>
        </p:blipFill>
        <p:spPr>
          <a:xfrm>
            <a:off x="5289949" y="1690688"/>
            <a:ext cx="6063851" cy="3901078"/>
          </a:xfrm>
          <a:prstGeom prst="rect">
            <a:avLst/>
          </a:prstGeom>
        </p:spPr>
      </p:pic>
    </p:spTree>
    <p:extLst>
      <p:ext uri="{BB962C8B-B14F-4D97-AF65-F5344CB8AC3E}">
        <p14:creationId xmlns:p14="http://schemas.microsoft.com/office/powerpoint/2010/main" val="172245171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838200" y="1455738"/>
            <a:ext cx="3695700" cy="4305300"/>
          </a:xfrm>
          <a:prstGeom prst="rect">
            <a:avLst/>
          </a:prstGeom>
        </p:spPr>
      </p:pic>
      <p:sp>
        <p:nvSpPr>
          <p:cNvPr id="2" name="Title 1"/>
          <p:cNvSpPr>
            <a:spLocks noGrp="1"/>
          </p:cNvSpPr>
          <p:nvPr>
            <p:ph type="title"/>
          </p:nvPr>
        </p:nvSpPr>
        <p:spPr/>
        <p:txBody>
          <a:bodyPr/>
          <a:lstStyle/>
          <a:p>
            <a:r>
              <a:rPr lang="en-US" dirty="0" smtClean="0"/>
              <a:t>Holbrook - Model</a:t>
            </a:r>
            <a:endParaRPr lang="en-US" dirty="0"/>
          </a:p>
        </p:txBody>
      </p:sp>
      <p:pic>
        <p:nvPicPr>
          <p:cNvPr id="5" name="Picture 4"/>
          <p:cNvPicPr>
            <a:picLocks noChangeAspect="1"/>
          </p:cNvPicPr>
          <p:nvPr/>
        </p:nvPicPr>
        <p:blipFill>
          <a:blip r:embed="rId3"/>
          <a:stretch>
            <a:fillRect/>
          </a:stretch>
        </p:blipFill>
        <p:spPr>
          <a:xfrm>
            <a:off x="5000931" y="3255963"/>
            <a:ext cx="5499100" cy="469900"/>
          </a:xfrm>
          <a:prstGeom prst="rect">
            <a:avLst/>
          </a:prstGeom>
        </p:spPr>
      </p:pic>
    </p:spTree>
    <p:extLst>
      <p:ext uri="{BB962C8B-B14F-4D97-AF65-F5344CB8AC3E}">
        <p14:creationId xmlns:p14="http://schemas.microsoft.com/office/powerpoint/2010/main" val="118403315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Holbrook - Residuals</a:t>
            </a:r>
            <a:endParaRPr lang="en-US" dirty="0"/>
          </a:p>
        </p:txBody>
      </p:sp>
      <p:sp>
        <p:nvSpPr>
          <p:cNvPr id="13" name="Content Placeholder 12"/>
          <p:cNvSpPr>
            <a:spLocks noGrp="1"/>
          </p:cNvSpPr>
          <p:nvPr>
            <p:ph sz="quarter" idx="4"/>
          </p:nvPr>
        </p:nvSpPr>
        <p:spPr>
          <a:xfrm>
            <a:off x="6172200" y="3825603"/>
            <a:ext cx="5183188" cy="2364060"/>
          </a:xfrm>
        </p:spPr>
        <p:txBody>
          <a:bodyPr/>
          <a:lstStyle/>
          <a:p>
            <a:r>
              <a:rPr lang="en-US" dirty="0" smtClean="0"/>
              <a:t>Strong violations of model assumptions</a:t>
            </a:r>
          </a:p>
          <a:p>
            <a:r>
              <a:rPr lang="en-US" dirty="0" smtClean="0"/>
              <a:t>One strong outlier</a:t>
            </a:r>
            <a:endParaRPr lang="en-US" dirty="0"/>
          </a:p>
        </p:txBody>
      </p:sp>
      <p:pic>
        <p:nvPicPr>
          <p:cNvPr id="9" name="Picture 8"/>
          <p:cNvPicPr>
            <a:picLocks noChangeAspect="1"/>
          </p:cNvPicPr>
          <p:nvPr/>
        </p:nvPicPr>
        <p:blipFill>
          <a:blip r:embed="rId2"/>
          <a:stretch>
            <a:fillRect/>
          </a:stretch>
        </p:blipFill>
        <p:spPr>
          <a:xfrm>
            <a:off x="1298196" y="3825603"/>
            <a:ext cx="4008431" cy="2194560"/>
          </a:xfrm>
          <a:prstGeom prst="rect">
            <a:avLst/>
          </a:prstGeom>
        </p:spPr>
      </p:pic>
      <p:pic>
        <p:nvPicPr>
          <p:cNvPr id="6" name="Picture 5"/>
          <p:cNvPicPr>
            <a:picLocks noChangeAspect="1"/>
          </p:cNvPicPr>
          <p:nvPr/>
        </p:nvPicPr>
        <p:blipFill>
          <a:blip r:embed="rId3"/>
          <a:stretch>
            <a:fillRect/>
          </a:stretch>
        </p:blipFill>
        <p:spPr>
          <a:xfrm>
            <a:off x="1400249" y="1426113"/>
            <a:ext cx="3906378" cy="2196290"/>
          </a:xfrm>
          <a:prstGeom prst="rect">
            <a:avLst/>
          </a:prstGeom>
        </p:spPr>
      </p:pic>
      <p:pic>
        <p:nvPicPr>
          <p:cNvPr id="8" name="Picture 7"/>
          <p:cNvPicPr>
            <a:picLocks noChangeAspect="1"/>
          </p:cNvPicPr>
          <p:nvPr/>
        </p:nvPicPr>
        <p:blipFill>
          <a:blip r:embed="rId4"/>
          <a:stretch>
            <a:fillRect/>
          </a:stretch>
        </p:blipFill>
        <p:spPr>
          <a:xfrm>
            <a:off x="6759168" y="1426113"/>
            <a:ext cx="3817856" cy="2194560"/>
          </a:xfrm>
          <a:prstGeom prst="rect">
            <a:avLst/>
          </a:prstGeom>
        </p:spPr>
      </p:pic>
    </p:spTree>
    <p:extLst>
      <p:ext uri="{BB962C8B-B14F-4D97-AF65-F5344CB8AC3E}">
        <p14:creationId xmlns:p14="http://schemas.microsoft.com/office/powerpoint/2010/main" val="108460179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Holbrook </a:t>
            </a:r>
            <a:r>
              <a:rPr lang="mr-IN" dirty="0" smtClean="0"/>
              <a:t>–</a:t>
            </a:r>
            <a:r>
              <a:rPr lang="en-US" dirty="0" smtClean="0"/>
              <a:t> Alternative Model</a:t>
            </a:r>
            <a:endParaRPr lang="en-US" dirty="0"/>
          </a:p>
        </p:txBody>
      </p:sp>
      <p:pic>
        <p:nvPicPr>
          <p:cNvPr id="7" name="Picture 6"/>
          <p:cNvPicPr>
            <a:picLocks noChangeAspect="1"/>
          </p:cNvPicPr>
          <p:nvPr/>
        </p:nvPicPr>
        <p:blipFill>
          <a:blip r:embed="rId2"/>
          <a:stretch>
            <a:fillRect/>
          </a:stretch>
        </p:blipFill>
        <p:spPr>
          <a:xfrm>
            <a:off x="167346" y="1866181"/>
            <a:ext cx="5672606" cy="4035323"/>
          </a:xfrm>
          <a:prstGeom prst="rect">
            <a:avLst/>
          </a:prstGeom>
        </p:spPr>
      </p:pic>
      <p:pic>
        <p:nvPicPr>
          <p:cNvPr id="8" name="Picture 7"/>
          <p:cNvPicPr>
            <a:picLocks noChangeAspect="1"/>
          </p:cNvPicPr>
          <p:nvPr/>
        </p:nvPicPr>
        <p:blipFill>
          <a:blip r:embed="rId3"/>
          <a:stretch>
            <a:fillRect/>
          </a:stretch>
        </p:blipFill>
        <p:spPr>
          <a:xfrm>
            <a:off x="5128094" y="2028130"/>
            <a:ext cx="4394200" cy="444500"/>
          </a:xfrm>
          <a:prstGeom prst="rect">
            <a:avLst/>
          </a:prstGeom>
        </p:spPr>
      </p:pic>
      <p:pic>
        <p:nvPicPr>
          <p:cNvPr id="10" name="Picture 9"/>
          <p:cNvPicPr>
            <a:picLocks noChangeAspect="1"/>
          </p:cNvPicPr>
          <p:nvPr/>
        </p:nvPicPr>
        <p:blipFill>
          <a:blip r:embed="rId4"/>
          <a:stretch>
            <a:fillRect/>
          </a:stretch>
        </p:blipFill>
        <p:spPr>
          <a:xfrm>
            <a:off x="5576888" y="2810073"/>
            <a:ext cx="3854536" cy="3343123"/>
          </a:xfrm>
          <a:prstGeom prst="rect">
            <a:avLst/>
          </a:prstGeom>
        </p:spPr>
      </p:pic>
      <p:graphicFrame>
        <p:nvGraphicFramePr>
          <p:cNvPr id="11" name="Table 10"/>
          <p:cNvGraphicFramePr>
            <a:graphicFrameLocks noGrp="1"/>
          </p:cNvGraphicFramePr>
          <p:nvPr>
            <p:extLst>
              <p:ext uri="{D42A27DB-BD31-4B8C-83A1-F6EECF244321}">
                <p14:modId xmlns:p14="http://schemas.microsoft.com/office/powerpoint/2010/main" val="1039969300"/>
              </p:ext>
            </p:extLst>
          </p:nvPr>
        </p:nvGraphicFramePr>
        <p:xfrm>
          <a:off x="9522294" y="3352800"/>
          <a:ext cx="2473395" cy="1841499"/>
        </p:xfrm>
        <a:graphic>
          <a:graphicData uri="http://schemas.openxmlformats.org/drawingml/2006/table">
            <a:tbl>
              <a:tblPr firstRow="1" bandRow="1">
                <a:tableStyleId>{5C22544A-7EE6-4342-B048-85BDC9FD1C3A}</a:tableStyleId>
              </a:tblPr>
              <a:tblGrid>
                <a:gridCol w="824465"/>
                <a:gridCol w="824465"/>
                <a:gridCol w="824465"/>
              </a:tblGrid>
              <a:tr h="613833">
                <a:tc>
                  <a:txBody>
                    <a:bodyPr/>
                    <a:lstStyle/>
                    <a:p>
                      <a:pPr algn="ctr"/>
                      <a:endParaRPr lang="en-US" sz="1400" b="1" dirty="0"/>
                    </a:p>
                  </a:txBody>
                  <a:tcPr/>
                </a:tc>
                <a:tc>
                  <a:txBody>
                    <a:bodyPr/>
                    <a:lstStyle/>
                    <a:p>
                      <a:pPr algn="ctr"/>
                      <a:r>
                        <a:rPr lang="en-US" sz="1400" dirty="0" smtClean="0"/>
                        <a:t>PRESS</a:t>
                      </a:r>
                      <a:endParaRPr lang="en-US" sz="1400" dirty="0"/>
                    </a:p>
                  </a:txBody>
                  <a:tcPr/>
                </a:tc>
                <a:tc>
                  <a:txBody>
                    <a:bodyPr/>
                    <a:lstStyle/>
                    <a:p>
                      <a:pPr algn="ctr"/>
                      <a:r>
                        <a:rPr lang="en-US" sz="1400" dirty="0" smtClean="0"/>
                        <a:t>SSE</a:t>
                      </a:r>
                      <a:endParaRPr lang="en-US" sz="1400" dirty="0"/>
                    </a:p>
                  </a:txBody>
                  <a:tcPr/>
                </a:tc>
              </a:tr>
              <a:tr h="613833">
                <a:tc>
                  <a:txBody>
                    <a:bodyPr/>
                    <a:lstStyle/>
                    <a:p>
                      <a:pPr algn="ctr"/>
                      <a:r>
                        <a:rPr lang="en-US" sz="1400" b="1" dirty="0" smtClean="0"/>
                        <a:t>Full</a:t>
                      </a:r>
                      <a:r>
                        <a:rPr lang="en-US" sz="1400" b="1" baseline="0" dirty="0" smtClean="0"/>
                        <a:t> Model</a:t>
                      </a:r>
                      <a:endParaRPr lang="en-US" sz="1400" b="1" dirty="0"/>
                    </a:p>
                  </a:txBody>
                  <a:tcPr/>
                </a:tc>
                <a:tc>
                  <a:txBody>
                    <a:bodyPr/>
                    <a:lstStyle/>
                    <a:p>
                      <a:pPr algn="ctr"/>
                      <a:r>
                        <a:rPr lang="hr-HR" sz="1400" dirty="0" smtClean="0"/>
                        <a:t> 38.46</a:t>
                      </a:r>
                      <a:endParaRPr lang="en-US" sz="1400" dirty="0"/>
                    </a:p>
                  </a:txBody>
                  <a:tcPr/>
                </a:tc>
                <a:tc>
                  <a:txBody>
                    <a:bodyPr/>
                    <a:lstStyle/>
                    <a:p>
                      <a:pPr algn="ctr"/>
                      <a:r>
                        <a:rPr lang="is-IS" sz="1400" dirty="0" smtClean="0"/>
                        <a:t>20.37</a:t>
                      </a:r>
                      <a:endParaRPr lang="en-US" sz="1400" dirty="0"/>
                    </a:p>
                  </a:txBody>
                  <a:tcPr/>
                </a:tc>
              </a:tr>
              <a:tr h="613833">
                <a:tc>
                  <a:txBody>
                    <a:bodyPr/>
                    <a:lstStyle/>
                    <a:p>
                      <a:pPr algn="ctr"/>
                      <a:r>
                        <a:rPr lang="en-US" sz="1400" b="1" dirty="0" smtClean="0"/>
                        <a:t>Reduced Model</a:t>
                      </a:r>
                      <a:endParaRPr lang="en-US" sz="1400" b="1" dirty="0"/>
                    </a:p>
                  </a:txBody>
                  <a:tcPr/>
                </a:tc>
                <a:tc>
                  <a:txBody>
                    <a:bodyPr/>
                    <a:lstStyle/>
                    <a:p>
                      <a:pPr algn="ctr"/>
                      <a:r>
                        <a:rPr lang="en-US" sz="1400" dirty="0" smtClean="0"/>
                        <a:t>47.03</a:t>
                      </a:r>
                      <a:endParaRPr lang="en-US" sz="1400" dirty="0"/>
                    </a:p>
                  </a:txBody>
                  <a:tcPr/>
                </a:tc>
                <a:tc>
                  <a:txBody>
                    <a:bodyPr/>
                    <a:lstStyle/>
                    <a:p>
                      <a:pPr algn="ctr"/>
                      <a:r>
                        <a:rPr lang="en-US" sz="1400" dirty="0" smtClean="0"/>
                        <a:t>30.72</a:t>
                      </a:r>
                      <a:endParaRPr lang="en-US" sz="1400" dirty="0"/>
                    </a:p>
                  </a:txBody>
                  <a:tcPr/>
                </a:tc>
              </a:tr>
            </a:tbl>
          </a:graphicData>
        </a:graphic>
      </p:graphicFrame>
    </p:spTree>
    <p:extLst>
      <p:ext uri="{BB962C8B-B14F-4D97-AF65-F5344CB8AC3E}">
        <p14:creationId xmlns:p14="http://schemas.microsoft.com/office/powerpoint/2010/main" val="66561231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Holbrook </a:t>
            </a:r>
            <a:r>
              <a:rPr lang="mr-IN" dirty="0"/>
              <a:t>–</a:t>
            </a:r>
            <a:r>
              <a:rPr lang="en-US" dirty="0"/>
              <a:t> Alternative </a:t>
            </a:r>
            <a:r>
              <a:rPr lang="en-US" dirty="0" smtClean="0"/>
              <a:t>Model Residuals</a:t>
            </a:r>
            <a:endParaRPr lang="en-US" dirty="0"/>
          </a:p>
        </p:txBody>
      </p:sp>
      <p:pic>
        <p:nvPicPr>
          <p:cNvPr id="8" name="Picture 7"/>
          <p:cNvPicPr>
            <a:picLocks noChangeAspect="1"/>
          </p:cNvPicPr>
          <p:nvPr/>
        </p:nvPicPr>
        <p:blipFill>
          <a:blip r:embed="rId2"/>
          <a:stretch>
            <a:fillRect/>
          </a:stretch>
        </p:blipFill>
        <p:spPr>
          <a:xfrm>
            <a:off x="839788" y="1690688"/>
            <a:ext cx="3584917" cy="2011680"/>
          </a:xfrm>
          <a:prstGeom prst="rect">
            <a:avLst/>
          </a:prstGeom>
        </p:spPr>
      </p:pic>
      <p:pic>
        <p:nvPicPr>
          <p:cNvPr id="9" name="Picture 8"/>
          <p:cNvPicPr>
            <a:picLocks noChangeAspect="1"/>
          </p:cNvPicPr>
          <p:nvPr/>
        </p:nvPicPr>
        <p:blipFill>
          <a:blip r:embed="rId3"/>
          <a:stretch>
            <a:fillRect/>
          </a:stretch>
        </p:blipFill>
        <p:spPr>
          <a:xfrm>
            <a:off x="6216355" y="1690688"/>
            <a:ext cx="3867760" cy="2011680"/>
          </a:xfrm>
          <a:prstGeom prst="rect">
            <a:avLst/>
          </a:prstGeom>
        </p:spPr>
      </p:pic>
      <p:pic>
        <p:nvPicPr>
          <p:cNvPr id="10" name="Picture 9"/>
          <p:cNvPicPr>
            <a:picLocks noChangeAspect="1"/>
          </p:cNvPicPr>
          <p:nvPr/>
        </p:nvPicPr>
        <p:blipFill>
          <a:blip r:embed="rId4"/>
          <a:stretch>
            <a:fillRect/>
          </a:stretch>
        </p:blipFill>
        <p:spPr>
          <a:xfrm>
            <a:off x="694252" y="4022091"/>
            <a:ext cx="3559527" cy="2011680"/>
          </a:xfrm>
          <a:prstGeom prst="rect">
            <a:avLst/>
          </a:prstGeom>
        </p:spPr>
      </p:pic>
      <p:sp>
        <p:nvSpPr>
          <p:cNvPr id="6" name="Content Placeholder 12"/>
          <p:cNvSpPr>
            <a:spLocks noGrp="1"/>
          </p:cNvSpPr>
          <p:nvPr>
            <p:ph sz="quarter" idx="4"/>
          </p:nvPr>
        </p:nvSpPr>
        <p:spPr>
          <a:xfrm>
            <a:off x="5640859" y="4368690"/>
            <a:ext cx="5862810" cy="1525483"/>
          </a:xfrm>
        </p:spPr>
        <p:txBody>
          <a:bodyPr/>
          <a:lstStyle/>
          <a:p>
            <a:r>
              <a:rPr lang="en-US" dirty="0" smtClean="0"/>
              <a:t>Improvement on model assumptions</a:t>
            </a:r>
          </a:p>
          <a:p>
            <a:r>
              <a:rPr lang="en-US" dirty="0" smtClean="0"/>
              <a:t>One outlier</a:t>
            </a:r>
          </a:p>
          <a:p>
            <a:r>
              <a:rPr lang="en-US" dirty="0" smtClean="0"/>
              <a:t>No influential observations</a:t>
            </a:r>
          </a:p>
          <a:p>
            <a:endParaRPr lang="en-US" dirty="0"/>
          </a:p>
        </p:txBody>
      </p:sp>
    </p:spTree>
    <p:extLst>
      <p:ext uri="{BB962C8B-B14F-4D97-AF65-F5344CB8AC3E}">
        <p14:creationId xmlns:p14="http://schemas.microsoft.com/office/powerpoint/2010/main" val="125161746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771D2C7-9F8C-44A4-94C1-350C3CA57E0A}"/>
              </a:ext>
            </a:extLst>
          </p:cNvPr>
          <p:cNvSpPr>
            <a:spLocks noGrp="1"/>
          </p:cNvSpPr>
          <p:nvPr>
            <p:ph type="title"/>
          </p:nvPr>
        </p:nvSpPr>
        <p:spPr>
          <a:xfrm>
            <a:off x="395748" y="87107"/>
            <a:ext cx="10515600" cy="1325563"/>
          </a:xfrm>
        </p:spPr>
        <p:txBody>
          <a:bodyPr/>
          <a:lstStyle/>
          <a:p>
            <a:r>
              <a:rPr lang="en-US" dirty="0"/>
              <a:t>Lockerbie Data Description</a:t>
            </a:r>
          </a:p>
        </p:txBody>
      </p:sp>
      <p:graphicFrame>
        <p:nvGraphicFramePr>
          <p:cNvPr id="4" name="Content Placeholder 3">
            <a:extLst>
              <a:ext uri="{FF2B5EF4-FFF2-40B4-BE49-F238E27FC236}">
                <a16:creationId xmlns:a16="http://schemas.microsoft.com/office/drawing/2014/main" xmlns="" id="{B97A87FF-94D8-43A7-BD98-F88CF7F882E3}"/>
              </a:ext>
            </a:extLst>
          </p:cNvPr>
          <p:cNvGraphicFramePr>
            <a:graphicFrameLocks noGrp="1"/>
          </p:cNvGraphicFramePr>
          <p:nvPr>
            <p:ph idx="1"/>
            <p:extLst/>
          </p:nvPr>
        </p:nvGraphicFramePr>
        <p:xfrm>
          <a:off x="863599" y="1160599"/>
          <a:ext cx="6230375" cy="4886081"/>
        </p:xfrm>
        <a:graphic>
          <a:graphicData uri="http://schemas.openxmlformats.org/drawingml/2006/table">
            <a:tbl>
              <a:tblPr firstRow="1" bandRow="1">
                <a:tableStyleId>{69012ECD-51FC-41F1-AA8D-1B2483CD663E}</a:tableStyleId>
              </a:tblPr>
              <a:tblGrid>
                <a:gridCol w="692808">
                  <a:extLst>
                    <a:ext uri="{9D8B030D-6E8A-4147-A177-3AD203B41FA5}">
                      <a16:colId xmlns:a16="http://schemas.microsoft.com/office/drawing/2014/main" xmlns="" val="737430240"/>
                    </a:ext>
                  </a:extLst>
                </a:gridCol>
                <a:gridCol w="1233835">
                  <a:extLst>
                    <a:ext uri="{9D8B030D-6E8A-4147-A177-3AD203B41FA5}">
                      <a16:colId xmlns:a16="http://schemas.microsoft.com/office/drawing/2014/main" xmlns="" val="101106995"/>
                    </a:ext>
                  </a:extLst>
                </a:gridCol>
                <a:gridCol w="1263211">
                  <a:extLst>
                    <a:ext uri="{9D8B030D-6E8A-4147-A177-3AD203B41FA5}">
                      <a16:colId xmlns:a16="http://schemas.microsoft.com/office/drawing/2014/main" xmlns="" val="486004556"/>
                    </a:ext>
                  </a:extLst>
                </a:gridCol>
                <a:gridCol w="1219146">
                  <a:extLst>
                    <a:ext uri="{9D8B030D-6E8A-4147-A177-3AD203B41FA5}">
                      <a16:colId xmlns:a16="http://schemas.microsoft.com/office/drawing/2014/main" xmlns="" val="1388760332"/>
                    </a:ext>
                  </a:extLst>
                </a:gridCol>
                <a:gridCol w="851934">
                  <a:extLst>
                    <a:ext uri="{9D8B030D-6E8A-4147-A177-3AD203B41FA5}">
                      <a16:colId xmlns:a16="http://schemas.microsoft.com/office/drawing/2014/main" xmlns="" val="3149679963"/>
                    </a:ext>
                  </a:extLst>
                </a:gridCol>
                <a:gridCol w="969441">
                  <a:extLst>
                    <a:ext uri="{9D8B030D-6E8A-4147-A177-3AD203B41FA5}">
                      <a16:colId xmlns:a16="http://schemas.microsoft.com/office/drawing/2014/main" xmlns="" val="3475426956"/>
                    </a:ext>
                  </a:extLst>
                </a:gridCol>
              </a:tblGrid>
              <a:tr h="868969">
                <a:tc>
                  <a:txBody>
                    <a:bodyPr/>
                    <a:lstStyle/>
                    <a:p>
                      <a:r>
                        <a:rPr lang="en-US" sz="1600" dirty="0"/>
                        <a:t>Year</a:t>
                      </a:r>
                    </a:p>
                  </a:txBody>
                  <a:tcPr/>
                </a:tc>
                <a:tc>
                  <a:txBody>
                    <a:bodyPr/>
                    <a:lstStyle/>
                    <a:p>
                      <a:r>
                        <a:rPr lang="en-US" sz="1600" dirty="0"/>
                        <a:t>Incumbent Vote</a:t>
                      </a:r>
                    </a:p>
                  </a:txBody>
                  <a:tcPr/>
                </a:tc>
                <a:tc>
                  <a:txBody>
                    <a:bodyPr/>
                    <a:lstStyle/>
                    <a:p>
                      <a:r>
                        <a:rPr lang="en-US" sz="1600" dirty="0"/>
                        <a:t>Disposable Income 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Disposable Income 2</a:t>
                      </a:r>
                    </a:p>
                  </a:txBody>
                  <a:tcPr/>
                </a:tc>
                <a:tc>
                  <a:txBody>
                    <a:bodyPr/>
                    <a:lstStyle/>
                    <a:p>
                      <a:r>
                        <a:rPr lang="en-US" sz="1600" dirty="0"/>
                        <a:t>Next Year Better</a:t>
                      </a:r>
                    </a:p>
                  </a:txBody>
                  <a:tcPr/>
                </a:tc>
                <a:tc>
                  <a:txBody>
                    <a:bodyPr/>
                    <a:lstStyle/>
                    <a:p>
                      <a:r>
                        <a:rPr lang="en-US" sz="1600" dirty="0"/>
                        <a:t>Tenure</a:t>
                      </a:r>
                    </a:p>
                  </a:txBody>
                  <a:tcPr/>
                </a:tc>
                <a:extLst>
                  <a:ext uri="{0D108BD9-81ED-4DB2-BD59-A6C34878D82A}">
                    <a16:rowId xmlns:a16="http://schemas.microsoft.com/office/drawing/2014/main" xmlns="" val="21270361"/>
                  </a:ext>
                </a:extLst>
              </a:tr>
              <a:tr h="365192">
                <a:tc>
                  <a:txBody>
                    <a:bodyPr/>
                    <a:lstStyle/>
                    <a:p>
                      <a:r>
                        <a:rPr lang="en-US" sz="1600" dirty="0"/>
                        <a:t>1956</a:t>
                      </a:r>
                    </a:p>
                  </a:txBody>
                  <a:tcPr/>
                </a:tc>
                <a:tc>
                  <a:txBody>
                    <a:bodyPr/>
                    <a:lstStyle/>
                    <a:p>
                      <a:r>
                        <a:rPr lang="en-US" sz="1600" dirty="0"/>
                        <a:t>57.80</a:t>
                      </a:r>
                    </a:p>
                  </a:txBody>
                  <a:tcPr/>
                </a:tc>
                <a:tc>
                  <a:txBody>
                    <a:bodyPr/>
                    <a:lstStyle/>
                    <a:p>
                      <a:r>
                        <a:rPr lang="en-US" sz="1600" dirty="0"/>
                        <a:t>1.60</a:t>
                      </a:r>
                    </a:p>
                  </a:txBody>
                  <a:tcPr/>
                </a:tc>
                <a:tc>
                  <a:txBody>
                    <a:bodyPr/>
                    <a:lstStyle/>
                    <a:p>
                      <a:r>
                        <a:rPr lang="en-US" sz="1600" dirty="0"/>
                        <a:t>3.70</a:t>
                      </a:r>
                    </a:p>
                  </a:txBody>
                  <a:tcPr/>
                </a:tc>
                <a:tc>
                  <a:txBody>
                    <a:bodyPr/>
                    <a:lstStyle/>
                    <a:p>
                      <a:r>
                        <a:rPr lang="en-US" sz="1600" dirty="0"/>
                        <a:t>36.00</a:t>
                      </a:r>
                    </a:p>
                  </a:txBody>
                  <a:tcPr/>
                </a:tc>
                <a:tc>
                  <a:txBody>
                    <a:bodyPr/>
                    <a:lstStyle/>
                    <a:p>
                      <a:r>
                        <a:rPr lang="en-US" sz="1600" dirty="0"/>
                        <a:t>4</a:t>
                      </a:r>
                    </a:p>
                  </a:txBody>
                  <a:tcPr/>
                </a:tc>
                <a:extLst>
                  <a:ext uri="{0D108BD9-81ED-4DB2-BD59-A6C34878D82A}">
                    <a16:rowId xmlns:a16="http://schemas.microsoft.com/office/drawing/2014/main" xmlns="" val="4196576173"/>
                  </a:ext>
                </a:extLst>
              </a:tr>
              <a:tr h="365192">
                <a:tc>
                  <a:txBody>
                    <a:bodyPr/>
                    <a:lstStyle/>
                    <a:p>
                      <a:r>
                        <a:rPr lang="en-US" sz="1600" dirty="0"/>
                        <a:t>1960</a:t>
                      </a:r>
                    </a:p>
                  </a:txBody>
                  <a:tcPr/>
                </a:tc>
                <a:tc>
                  <a:txBody>
                    <a:bodyPr/>
                    <a:lstStyle/>
                    <a:p>
                      <a:r>
                        <a:rPr lang="en-US" sz="1600" dirty="0"/>
                        <a:t>49.90</a:t>
                      </a:r>
                    </a:p>
                  </a:txBody>
                  <a:tcPr/>
                </a:tc>
                <a:tc>
                  <a:txBody>
                    <a:bodyPr/>
                    <a:lstStyle/>
                    <a:p>
                      <a:r>
                        <a:rPr lang="en-US" sz="1600" dirty="0"/>
                        <a:t>1.65</a:t>
                      </a:r>
                    </a:p>
                  </a:txBody>
                  <a:tcPr/>
                </a:tc>
                <a:tc>
                  <a:txBody>
                    <a:bodyPr/>
                    <a:lstStyle/>
                    <a:p>
                      <a:r>
                        <a:rPr lang="en-US" sz="1600" dirty="0"/>
                        <a:t>2.26</a:t>
                      </a:r>
                    </a:p>
                  </a:txBody>
                  <a:tcPr/>
                </a:tc>
                <a:tc>
                  <a:txBody>
                    <a:bodyPr/>
                    <a:lstStyle/>
                    <a:p>
                      <a:r>
                        <a:rPr lang="en-US" sz="1600" dirty="0"/>
                        <a:t>35.00</a:t>
                      </a:r>
                    </a:p>
                  </a:txBody>
                  <a:tcPr/>
                </a:tc>
                <a:tc>
                  <a:txBody>
                    <a:bodyPr/>
                    <a:lstStyle/>
                    <a:p>
                      <a:r>
                        <a:rPr lang="en-US" sz="1600" dirty="0"/>
                        <a:t>8</a:t>
                      </a:r>
                    </a:p>
                  </a:txBody>
                  <a:tcPr/>
                </a:tc>
                <a:extLst>
                  <a:ext uri="{0D108BD9-81ED-4DB2-BD59-A6C34878D82A}">
                    <a16:rowId xmlns:a16="http://schemas.microsoft.com/office/drawing/2014/main" xmlns="" val="3703775129"/>
                  </a:ext>
                </a:extLst>
              </a:tr>
              <a:tr h="365192">
                <a:tc>
                  <a:txBody>
                    <a:bodyPr/>
                    <a:lstStyle/>
                    <a:p>
                      <a:r>
                        <a:rPr lang="en-US" sz="1600" dirty="0"/>
                        <a:t>1964</a:t>
                      </a:r>
                    </a:p>
                  </a:txBody>
                  <a:tcPr/>
                </a:tc>
                <a:tc>
                  <a:txBody>
                    <a:bodyPr/>
                    <a:lstStyle/>
                    <a:p>
                      <a:r>
                        <a:rPr lang="en-US" sz="1600" dirty="0"/>
                        <a:t>61.30</a:t>
                      </a:r>
                    </a:p>
                  </a:txBody>
                  <a:tcPr/>
                </a:tc>
                <a:tc>
                  <a:txBody>
                    <a:bodyPr/>
                    <a:lstStyle/>
                    <a:p>
                      <a:r>
                        <a:rPr lang="en-US" sz="1600" dirty="0"/>
                        <a:t>4.74</a:t>
                      </a:r>
                    </a:p>
                  </a:txBody>
                  <a:tcPr/>
                </a:tc>
                <a:tc>
                  <a:txBody>
                    <a:bodyPr/>
                    <a:lstStyle/>
                    <a:p>
                      <a:r>
                        <a:rPr lang="en-US" sz="1600" dirty="0"/>
                        <a:t>1.78</a:t>
                      </a:r>
                    </a:p>
                  </a:txBody>
                  <a:tcPr/>
                </a:tc>
                <a:tc>
                  <a:txBody>
                    <a:bodyPr/>
                    <a:lstStyle/>
                    <a:p>
                      <a:r>
                        <a:rPr lang="en-US" sz="1600" dirty="0"/>
                        <a:t>37.00</a:t>
                      </a:r>
                    </a:p>
                  </a:txBody>
                  <a:tcPr/>
                </a:tc>
                <a:tc>
                  <a:txBody>
                    <a:bodyPr/>
                    <a:lstStyle/>
                    <a:p>
                      <a:r>
                        <a:rPr lang="en-US" sz="1600" dirty="0"/>
                        <a:t>4</a:t>
                      </a:r>
                    </a:p>
                  </a:txBody>
                  <a:tcPr/>
                </a:tc>
                <a:extLst>
                  <a:ext uri="{0D108BD9-81ED-4DB2-BD59-A6C34878D82A}">
                    <a16:rowId xmlns:a16="http://schemas.microsoft.com/office/drawing/2014/main" xmlns="" val="348961713"/>
                  </a:ext>
                </a:extLst>
              </a:tr>
              <a:tr h="365192">
                <a:tc>
                  <a:txBody>
                    <a:bodyPr/>
                    <a:lstStyle/>
                    <a:p>
                      <a:r>
                        <a:rPr lang="en-US" sz="1600" dirty="0"/>
                        <a:t>1968</a:t>
                      </a:r>
                    </a:p>
                  </a:txBody>
                  <a:tcPr/>
                </a:tc>
                <a:tc>
                  <a:txBody>
                    <a:bodyPr/>
                    <a:lstStyle/>
                    <a:p>
                      <a:r>
                        <a:rPr lang="en-US" sz="1600" dirty="0"/>
                        <a:t>49.60</a:t>
                      </a:r>
                    </a:p>
                  </a:txBody>
                  <a:tcPr/>
                </a:tc>
                <a:tc>
                  <a:txBody>
                    <a:bodyPr/>
                    <a:lstStyle/>
                    <a:p>
                      <a:r>
                        <a:rPr lang="en-US" sz="1600" dirty="0"/>
                        <a:t>2.91</a:t>
                      </a:r>
                    </a:p>
                  </a:txBody>
                  <a:tcPr/>
                </a:tc>
                <a:tc>
                  <a:txBody>
                    <a:bodyPr/>
                    <a:lstStyle/>
                    <a:p>
                      <a:r>
                        <a:rPr lang="en-US" sz="1600" dirty="0"/>
                        <a:t>3.31</a:t>
                      </a:r>
                    </a:p>
                  </a:txBody>
                  <a:tcPr/>
                </a:tc>
                <a:tc>
                  <a:txBody>
                    <a:bodyPr/>
                    <a:lstStyle/>
                    <a:p>
                      <a:r>
                        <a:rPr lang="en-US" sz="1600" dirty="0"/>
                        <a:t>33.00</a:t>
                      </a:r>
                    </a:p>
                  </a:txBody>
                  <a:tcPr/>
                </a:tc>
                <a:tc>
                  <a:txBody>
                    <a:bodyPr/>
                    <a:lstStyle/>
                    <a:p>
                      <a:r>
                        <a:rPr lang="en-US" sz="1600" dirty="0"/>
                        <a:t>8</a:t>
                      </a:r>
                    </a:p>
                  </a:txBody>
                  <a:tcPr/>
                </a:tc>
                <a:extLst>
                  <a:ext uri="{0D108BD9-81ED-4DB2-BD59-A6C34878D82A}">
                    <a16:rowId xmlns:a16="http://schemas.microsoft.com/office/drawing/2014/main" xmlns="" val="15799571"/>
                  </a:ext>
                </a:extLst>
              </a:tr>
              <a:tr h="365192">
                <a:tc>
                  <a:txBody>
                    <a:bodyPr/>
                    <a:lstStyle/>
                    <a:p>
                      <a:r>
                        <a:rPr lang="en-US" sz="1600" dirty="0"/>
                        <a:t>1972</a:t>
                      </a:r>
                    </a:p>
                  </a:txBody>
                  <a:tcPr/>
                </a:tc>
                <a:tc>
                  <a:txBody>
                    <a:bodyPr/>
                    <a:lstStyle/>
                    <a:p>
                      <a:r>
                        <a:rPr lang="en-US" sz="1600" dirty="0"/>
                        <a:t>61.79</a:t>
                      </a:r>
                    </a:p>
                  </a:txBody>
                  <a:tcPr/>
                </a:tc>
                <a:tc>
                  <a:txBody>
                    <a:bodyPr/>
                    <a:lstStyle/>
                    <a:p>
                      <a:r>
                        <a:rPr lang="en-US" sz="1600" dirty="0"/>
                        <a:t>1.61</a:t>
                      </a:r>
                    </a:p>
                  </a:txBody>
                  <a:tcPr/>
                </a:tc>
                <a:tc>
                  <a:txBody>
                    <a:bodyPr/>
                    <a:lstStyle/>
                    <a:p>
                      <a:r>
                        <a:rPr lang="en-US" sz="1600" dirty="0"/>
                        <a:t>2.39</a:t>
                      </a:r>
                    </a:p>
                  </a:txBody>
                  <a:tcPr/>
                </a:tc>
                <a:tc>
                  <a:txBody>
                    <a:bodyPr/>
                    <a:lstStyle/>
                    <a:p>
                      <a:r>
                        <a:rPr lang="en-US" sz="1600" dirty="0"/>
                        <a:t>38.00</a:t>
                      </a:r>
                    </a:p>
                  </a:txBody>
                  <a:tcPr/>
                </a:tc>
                <a:tc>
                  <a:txBody>
                    <a:bodyPr/>
                    <a:lstStyle/>
                    <a:p>
                      <a:r>
                        <a:rPr lang="en-US" sz="1600" dirty="0"/>
                        <a:t>4</a:t>
                      </a:r>
                    </a:p>
                  </a:txBody>
                  <a:tcPr/>
                </a:tc>
                <a:extLst>
                  <a:ext uri="{0D108BD9-81ED-4DB2-BD59-A6C34878D82A}">
                    <a16:rowId xmlns:a16="http://schemas.microsoft.com/office/drawing/2014/main" xmlns="" val="1708211057"/>
                  </a:ext>
                </a:extLst>
              </a:tr>
              <a:tr h="365192">
                <a:tc>
                  <a:txBody>
                    <a:bodyPr/>
                    <a:lstStyle/>
                    <a:p>
                      <a:r>
                        <a:rPr lang="en-US" sz="1600" dirty="0"/>
                        <a:t>1976</a:t>
                      </a:r>
                    </a:p>
                  </a:txBody>
                  <a:tcPr/>
                </a:tc>
                <a:tc>
                  <a:txBody>
                    <a:bodyPr/>
                    <a:lstStyle/>
                    <a:p>
                      <a:r>
                        <a:rPr lang="en-US" sz="1600" dirty="0"/>
                        <a:t>48.90</a:t>
                      </a:r>
                    </a:p>
                  </a:txBody>
                  <a:tcPr/>
                </a:tc>
                <a:tc>
                  <a:txBody>
                    <a:bodyPr/>
                    <a:lstStyle/>
                    <a:p>
                      <a:r>
                        <a:rPr lang="en-US" sz="1600" dirty="0"/>
                        <a:t>2.03</a:t>
                      </a:r>
                    </a:p>
                  </a:txBody>
                  <a:tcPr/>
                </a:tc>
                <a:tc>
                  <a:txBody>
                    <a:bodyPr/>
                    <a:lstStyle/>
                    <a:p>
                      <a:r>
                        <a:rPr lang="en-US" sz="1600" dirty="0"/>
                        <a:t>0.68</a:t>
                      </a:r>
                    </a:p>
                  </a:txBody>
                  <a:tcPr/>
                </a:tc>
                <a:tc>
                  <a:txBody>
                    <a:bodyPr/>
                    <a:lstStyle/>
                    <a:p>
                      <a:r>
                        <a:rPr lang="en-US" sz="1600" dirty="0"/>
                        <a:t>32.00</a:t>
                      </a:r>
                    </a:p>
                  </a:txBody>
                  <a:tcPr/>
                </a:tc>
                <a:tc>
                  <a:txBody>
                    <a:bodyPr/>
                    <a:lstStyle/>
                    <a:p>
                      <a:r>
                        <a:rPr lang="en-US" sz="1600" dirty="0"/>
                        <a:t>8</a:t>
                      </a:r>
                    </a:p>
                  </a:txBody>
                  <a:tcPr/>
                </a:tc>
                <a:extLst>
                  <a:ext uri="{0D108BD9-81ED-4DB2-BD59-A6C34878D82A}">
                    <a16:rowId xmlns:a16="http://schemas.microsoft.com/office/drawing/2014/main" xmlns="" val="2022635853"/>
                  </a:ext>
                </a:extLst>
              </a:tr>
              <a:tr h="365192">
                <a:tc>
                  <a:txBody>
                    <a:bodyPr/>
                    <a:lstStyle/>
                    <a:p>
                      <a:r>
                        <a:rPr lang="en-US" sz="1600" dirty="0"/>
                        <a:t>1980</a:t>
                      </a:r>
                    </a:p>
                  </a:txBody>
                  <a:tcPr/>
                </a:tc>
                <a:tc>
                  <a:txBody>
                    <a:bodyPr/>
                    <a:lstStyle/>
                    <a:p>
                      <a:r>
                        <a:rPr lang="en-US" sz="1600" dirty="0"/>
                        <a:t>44.70</a:t>
                      </a:r>
                    </a:p>
                  </a:txBody>
                  <a:tcPr/>
                </a:tc>
                <a:tc>
                  <a:txBody>
                    <a:bodyPr/>
                    <a:lstStyle/>
                    <a:p>
                      <a:r>
                        <a:rPr lang="en-US" sz="1600" dirty="0"/>
                        <a:t>-1.26</a:t>
                      </a:r>
                    </a:p>
                  </a:txBody>
                  <a:tcPr/>
                </a:tc>
                <a:tc>
                  <a:txBody>
                    <a:bodyPr/>
                    <a:lstStyle/>
                    <a:p>
                      <a:r>
                        <a:rPr lang="en-US" sz="1600" dirty="0"/>
                        <a:t>1.59</a:t>
                      </a:r>
                    </a:p>
                  </a:txBody>
                  <a:tcPr/>
                </a:tc>
                <a:tc>
                  <a:txBody>
                    <a:bodyPr/>
                    <a:lstStyle/>
                    <a:p>
                      <a:r>
                        <a:rPr lang="en-US" sz="1600" dirty="0"/>
                        <a:t>26.00</a:t>
                      </a:r>
                    </a:p>
                  </a:txBody>
                  <a:tcPr/>
                </a:tc>
                <a:tc>
                  <a:txBody>
                    <a:bodyPr/>
                    <a:lstStyle/>
                    <a:p>
                      <a:r>
                        <a:rPr lang="en-US" sz="1600" dirty="0"/>
                        <a:t>4</a:t>
                      </a:r>
                    </a:p>
                  </a:txBody>
                  <a:tcPr/>
                </a:tc>
                <a:extLst>
                  <a:ext uri="{0D108BD9-81ED-4DB2-BD59-A6C34878D82A}">
                    <a16:rowId xmlns:a16="http://schemas.microsoft.com/office/drawing/2014/main" xmlns="" val="1435891203"/>
                  </a:ext>
                </a:extLst>
              </a:tr>
              <a:tr h="365192">
                <a:tc>
                  <a:txBody>
                    <a:bodyPr/>
                    <a:lstStyle/>
                    <a:p>
                      <a:r>
                        <a:rPr lang="en-US" sz="1600" dirty="0"/>
                        <a:t>1984</a:t>
                      </a:r>
                    </a:p>
                  </a:txBody>
                  <a:tcPr/>
                </a:tc>
                <a:tc>
                  <a:txBody>
                    <a:bodyPr/>
                    <a:lstStyle/>
                    <a:p>
                      <a:r>
                        <a:rPr lang="en-US" sz="1600" dirty="0"/>
                        <a:t>59.20</a:t>
                      </a:r>
                    </a:p>
                  </a:txBody>
                  <a:tcPr/>
                </a:tc>
                <a:tc>
                  <a:txBody>
                    <a:bodyPr/>
                    <a:lstStyle/>
                    <a:p>
                      <a:r>
                        <a:rPr lang="en-US" sz="1600" dirty="0"/>
                        <a:t>2.67</a:t>
                      </a:r>
                    </a:p>
                  </a:txBody>
                  <a:tcPr/>
                </a:tc>
                <a:tc>
                  <a:txBody>
                    <a:bodyPr/>
                    <a:lstStyle/>
                    <a:p>
                      <a:r>
                        <a:rPr lang="en-US" sz="1600" dirty="0"/>
                        <a:t>1.67</a:t>
                      </a:r>
                    </a:p>
                  </a:txBody>
                  <a:tcPr/>
                </a:tc>
                <a:tc>
                  <a:txBody>
                    <a:bodyPr/>
                    <a:lstStyle/>
                    <a:p>
                      <a:r>
                        <a:rPr lang="en-US" sz="1600" dirty="0"/>
                        <a:t>37.33</a:t>
                      </a:r>
                    </a:p>
                  </a:txBody>
                  <a:tcPr/>
                </a:tc>
                <a:tc>
                  <a:txBody>
                    <a:bodyPr/>
                    <a:lstStyle/>
                    <a:p>
                      <a:r>
                        <a:rPr lang="en-US" sz="1600" dirty="0"/>
                        <a:t>4</a:t>
                      </a:r>
                    </a:p>
                  </a:txBody>
                  <a:tcPr/>
                </a:tc>
                <a:extLst>
                  <a:ext uri="{0D108BD9-81ED-4DB2-BD59-A6C34878D82A}">
                    <a16:rowId xmlns:a16="http://schemas.microsoft.com/office/drawing/2014/main" xmlns="" val="484514555"/>
                  </a:ext>
                </a:extLst>
              </a:tr>
              <a:tr h="365192">
                <a:tc>
                  <a:txBody>
                    <a:bodyPr/>
                    <a:lstStyle/>
                    <a:p>
                      <a:r>
                        <a:rPr lang="en-US" sz="1600" dirty="0"/>
                        <a:t>1988</a:t>
                      </a:r>
                    </a:p>
                  </a:txBody>
                  <a:tcPr/>
                </a:tc>
                <a:tc>
                  <a:txBody>
                    <a:bodyPr/>
                    <a:lstStyle/>
                    <a:p>
                      <a:r>
                        <a:rPr lang="en-US" sz="1600" dirty="0"/>
                        <a:t>53.90</a:t>
                      </a:r>
                    </a:p>
                  </a:txBody>
                  <a:tcPr/>
                </a:tc>
                <a:tc>
                  <a:txBody>
                    <a:bodyPr/>
                    <a:lstStyle/>
                    <a:p>
                      <a:r>
                        <a:rPr lang="en-US" sz="1600" dirty="0"/>
                        <a:t>1.73</a:t>
                      </a:r>
                    </a:p>
                  </a:txBody>
                  <a:tcPr/>
                </a:tc>
                <a:tc>
                  <a:txBody>
                    <a:bodyPr/>
                    <a:lstStyle/>
                    <a:p>
                      <a:r>
                        <a:rPr lang="en-US" sz="1600" dirty="0"/>
                        <a:t>-0.05</a:t>
                      </a:r>
                    </a:p>
                  </a:txBody>
                  <a:tcPr/>
                </a:tc>
                <a:tc>
                  <a:txBody>
                    <a:bodyPr/>
                    <a:lstStyle/>
                    <a:p>
                      <a:r>
                        <a:rPr lang="en-US" sz="1600" dirty="0"/>
                        <a:t>36.33</a:t>
                      </a:r>
                    </a:p>
                  </a:txBody>
                  <a:tcPr/>
                </a:tc>
                <a:tc>
                  <a:txBody>
                    <a:bodyPr/>
                    <a:lstStyle/>
                    <a:p>
                      <a:r>
                        <a:rPr lang="en-US" sz="1600" dirty="0"/>
                        <a:t>8</a:t>
                      </a:r>
                    </a:p>
                  </a:txBody>
                  <a:tcPr/>
                </a:tc>
                <a:extLst>
                  <a:ext uri="{0D108BD9-81ED-4DB2-BD59-A6C34878D82A}">
                    <a16:rowId xmlns:a16="http://schemas.microsoft.com/office/drawing/2014/main" xmlns="" val="1270648377"/>
                  </a:ext>
                </a:extLst>
              </a:tr>
              <a:tr h="365192">
                <a:tc>
                  <a:txBody>
                    <a:bodyPr/>
                    <a:lstStyle/>
                    <a:p>
                      <a:r>
                        <a:rPr lang="en-US" sz="1600" dirty="0"/>
                        <a:t>1992</a:t>
                      </a:r>
                    </a:p>
                  </a:txBody>
                  <a:tcPr/>
                </a:tc>
                <a:tc>
                  <a:txBody>
                    <a:bodyPr/>
                    <a:lstStyle/>
                    <a:p>
                      <a:r>
                        <a:rPr lang="en-US" sz="1600" dirty="0"/>
                        <a:t>46.50</a:t>
                      </a:r>
                    </a:p>
                  </a:txBody>
                  <a:tcPr/>
                </a:tc>
                <a:tc>
                  <a:txBody>
                    <a:bodyPr/>
                    <a:lstStyle/>
                    <a:p>
                      <a:r>
                        <a:rPr lang="en-US" sz="1600" dirty="0"/>
                        <a:t>2.10</a:t>
                      </a:r>
                    </a:p>
                  </a:txBody>
                  <a:tcPr/>
                </a:tc>
                <a:tc>
                  <a:txBody>
                    <a:bodyPr/>
                    <a:lstStyle/>
                    <a:p>
                      <a:r>
                        <a:rPr lang="en-US" sz="1600" dirty="0"/>
                        <a:t>-1.03</a:t>
                      </a:r>
                    </a:p>
                  </a:txBody>
                  <a:tcPr/>
                </a:tc>
                <a:tc>
                  <a:txBody>
                    <a:bodyPr/>
                    <a:lstStyle/>
                    <a:p>
                      <a:r>
                        <a:rPr lang="en-US" sz="1600" dirty="0"/>
                        <a:t>36.33</a:t>
                      </a:r>
                    </a:p>
                  </a:txBody>
                  <a:tcPr/>
                </a:tc>
                <a:tc>
                  <a:txBody>
                    <a:bodyPr/>
                    <a:lstStyle/>
                    <a:p>
                      <a:r>
                        <a:rPr lang="en-US" sz="1600" dirty="0"/>
                        <a:t>12</a:t>
                      </a:r>
                    </a:p>
                  </a:txBody>
                  <a:tcPr/>
                </a:tc>
                <a:extLst>
                  <a:ext uri="{0D108BD9-81ED-4DB2-BD59-A6C34878D82A}">
                    <a16:rowId xmlns:a16="http://schemas.microsoft.com/office/drawing/2014/main" xmlns="" val="61515348"/>
                  </a:ext>
                </a:extLst>
              </a:tr>
              <a:tr h="365192">
                <a:tc>
                  <a:txBody>
                    <a:bodyPr/>
                    <a:lstStyle/>
                    <a:p>
                      <a:r>
                        <a:rPr lang="en-US" sz="1600" dirty="0"/>
                        <a:t>1996</a:t>
                      </a:r>
                    </a:p>
                  </a:txBody>
                  <a:tcPr/>
                </a:tc>
                <a:tc>
                  <a:txBody>
                    <a:bodyPr/>
                    <a:lstStyle/>
                    <a:p>
                      <a:r>
                        <a:rPr lang="en-US" sz="1600" dirty="0"/>
                        <a:t>54.74</a:t>
                      </a:r>
                    </a:p>
                  </a:txBody>
                  <a:tcPr/>
                </a:tc>
                <a:tc>
                  <a:txBody>
                    <a:bodyPr/>
                    <a:lstStyle/>
                    <a:p>
                      <a:r>
                        <a:rPr lang="en-US" sz="1600" dirty="0"/>
                        <a:t>2.07</a:t>
                      </a:r>
                    </a:p>
                  </a:txBody>
                  <a:tcPr/>
                </a:tc>
                <a:tc>
                  <a:txBody>
                    <a:bodyPr/>
                    <a:lstStyle/>
                    <a:p>
                      <a:r>
                        <a:rPr lang="en-US" sz="1600" dirty="0"/>
                        <a:t>2.33</a:t>
                      </a:r>
                    </a:p>
                  </a:txBody>
                  <a:tcPr/>
                </a:tc>
                <a:tc>
                  <a:txBody>
                    <a:bodyPr/>
                    <a:lstStyle/>
                    <a:p>
                      <a:r>
                        <a:rPr lang="en-US" sz="1600" dirty="0"/>
                        <a:t>35.67</a:t>
                      </a:r>
                    </a:p>
                  </a:txBody>
                  <a:tcPr/>
                </a:tc>
                <a:tc>
                  <a:txBody>
                    <a:bodyPr/>
                    <a:lstStyle/>
                    <a:p>
                      <a:r>
                        <a:rPr lang="en-US" sz="1600" dirty="0"/>
                        <a:t>4</a:t>
                      </a:r>
                    </a:p>
                  </a:txBody>
                  <a:tcPr/>
                </a:tc>
                <a:extLst>
                  <a:ext uri="{0D108BD9-81ED-4DB2-BD59-A6C34878D82A}">
                    <a16:rowId xmlns:a16="http://schemas.microsoft.com/office/drawing/2014/main" xmlns="" val="950955500"/>
                  </a:ext>
                </a:extLst>
              </a:tr>
            </a:tbl>
          </a:graphicData>
        </a:graphic>
      </p:graphicFrame>
      <p:sp>
        <p:nvSpPr>
          <p:cNvPr id="5" name="TextBox 4">
            <a:extLst>
              <a:ext uri="{FF2B5EF4-FFF2-40B4-BE49-F238E27FC236}">
                <a16:creationId xmlns:a16="http://schemas.microsoft.com/office/drawing/2014/main" xmlns="" id="{720E07D5-A270-40BF-8105-0CEF12EE2C51}"/>
              </a:ext>
            </a:extLst>
          </p:cNvPr>
          <p:cNvSpPr txBox="1"/>
          <p:nvPr/>
        </p:nvSpPr>
        <p:spPr>
          <a:xfrm>
            <a:off x="7536426" y="1710814"/>
            <a:ext cx="3731342" cy="4154984"/>
          </a:xfrm>
          <a:prstGeom prst="rect">
            <a:avLst/>
          </a:prstGeom>
          <a:noFill/>
        </p:spPr>
        <p:txBody>
          <a:bodyPr wrap="square" rtlCol="0">
            <a:spAutoFit/>
          </a:bodyPr>
          <a:lstStyle/>
          <a:p>
            <a:pPr marL="342900" indent="-342900">
              <a:buFont typeface="Arial" charset="0"/>
              <a:buChar char="•"/>
            </a:pPr>
            <a:r>
              <a:rPr lang="en-US" sz="2400" b="1" dirty="0"/>
              <a:t>Dependent Variable</a:t>
            </a:r>
            <a:r>
              <a:rPr lang="en-US" sz="2400" dirty="0"/>
              <a:t>: Incumbent Vote</a:t>
            </a:r>
          </a:p>
          <a:p>
            <a:pPr marL="342900" indent="-342900" fontAlgn="t">
              <a:buFont typeface="Arial" charset="0"/>
              <a:buChar char="•"/>
            </a:pPr>
            <a:r>
              <a:rPr lang="en-US" sz="2400" b="1" dirty="0"/>
              <a:t>Independent Variables: </a:t>
            </a:r>
            <a:r>
              <a:rPr lang="en-US" sz="2400" dirty="0"/>
              <a:t>Disposable Income 1, Disposable Income 2, Next Year Better and Tenure</a:t>
            </a:r>
          </a:p>
          <a:p>
            <a:pPr marL="342900" indent="-342900" fontAlgn="t">
              <a:buFont typeface="Arial" charset="0"/>
              <a:buChar char="•"/>
            </a:pPr>
            <a:r>
              <a:rPr lang="en-US" sz="2400" b="1" dirty="0"/>
              <a:t>n=11,</a:t>
            </a:r>
          </a:p>
          <a:p>
            <a:pPr marL="342900" indent="-342900" fontAlgn="t">
              <a:buFont typeface="Arial" charset="0"/>
              <a:buChar char="•"/>
            </a:pPr>
            <a:r>
              <a:rPr lang="en-US" sz="2400" b="1" dirty="0"/>
              <a:t>Data Rang:</a:t>
            </a:r>
            <a:r>
              <a:rPr lang="en-US" sz="2400" dirty="0"/>
              <a:t> 1956-1996</a:t>
            </a:r>
            <a:endParaRPr lang="en-US" sz="2400" b="1" dirty="0"/>
          </a:p>
          <a:p>
            <a:pPr marL="342900" indent="-342900" fontAlgn="t">
              <a:buFont typeface="Arial" charset="0"/>
              <a:buChar char="•"/>
            </a:pPr>
            <a:endParaRPr lang="en-US" sz="2400" b="1" dirty="0"/>
          </a:p>
          <a:p>
            <a:pPr marL="342900" indent="-342900">
              <a:buFont typeface="Arial" charset="0"/>
              <a:buChar char="•"/>
            </a:pPr>
            <a:endParaRPr lang="en-US" sz="2400" dirty="0"/>
          </a:p>
        </p:txBody>
      </p:sp>
    </p:spTree>
    <p:extLst>
      <p:ext uri="{BB962C8B-B14F-4D97-AF65-F5344CB8AC3E}">
        <p14:creationId xmlns:p14="http://schemas.microsoft.com/office/powerpoint/2010/main" val="35643244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xmlns="" id="{2039004A-E44F-4ADA-B35F-10CEBA26D8DF}"/>
              </a:ext>
            </a:extLst>
          </p:cNvPr>
          <p:cNvGraphicFramePr>
            <a:graphicFrameLocks noGrp="1"/>
          </p:cNvGraphicFramePr>
          <p:nvPr>
            <p:extLst>
              <p:ext uri="{D42A27DB-BD31-4B8C-83A1-F6EECF244321}">
                <p14:modId xmlns:p14="http://schemas.microsoft.com/office/powerpoint/2010/main" val="1747759388"/>
              </p:ext>
            </p:extLst>
          </p:nvPr>
        </p:nvGraphicFramePr>
        <p:xfrm>
          <a:off x="634180" y="1438993"/>
          <a:ext cx="10277168" cy="4756049"/>
        </p:xfrm>
        <a:graphic>
          <a:graphicData uri="http://schemas.openxmlformats.org/drawingml/2006/table">
            <a:tbl>
              <a:tblPr firstRow="1">
                <a:tableStyleId>{69012ECD-51FC-41F1-AA8D-1B2483CD663E}</a:tableStyleId>
              </a:tblPr>
              <a:tblGrid>
                <a:gridCol w="1596402">
                  <a:extLst>
                    <a:ext uri="{9D8B030D-6E8A-4147-A177-3AD203B41FA5}">
                      <a16:colId xmlns:a16="http://schemas.microsoft.com/office/drawing/2014/main" xmlns="" val="684990186"/>
                    </a:ext>
                  </a:extLst>
                </a:gridCol>
                <a:gridCol w="1219200">
                  <a:extLst>
                    <a:ext uri="{9D8B030D-6E8A-4147-A177-3AD203B41FA5}">
                      <a16:colId xmlns:a16="http://schemas.microsoft.com/office/drawing/2014/main" xmlns="" val="588668999"/>
                    </a:ext>
                  </a:extLst>
                </a:gridCol>
                <a:gridCol w="1191491">
                  <a:extLst>
                    <a:ext uri="{9D8B030D-6E8A-4147-A177-3AD203B41FA5}">
                      <a16:colId xmlns:a16="http://schemas.microsoft.com/office/drawing/2014/main" xmlns="" val="1243925753"/>
                    </a:ext>
                  </a:extLst>
                </a:gridCol>
                <a:gridCol w="1634836">
                  <a:extLst>
                    <a:ext uri="{9D8B030D-6E8A-4147-A177-3AD203B41FA5}">
                      <a16:colId xmlns:a16="http://schemas.microsoft.com/office/drawing/2014/main" xmlns="" val="199313357"/>
                    </a:ext>
                  </a:extLst>
                </a:gridCol>
                <a:gridCol w="2466109">
                  <a:extLst>
                    <a:ext uri="{9D8B030D-6E8A-4147-A177-3AD203B41FA5}">
                      <a16:colId xmlns:a16="http://schemas.microsoft.com/office/drawing/2014/main" xmlns="" val="2532367992"/>
                    </a:ext>
                  </a:extLst>
                </a:gridCol>
                <a:gridCol w="2169130">
                  <a:extLst>
                    <a:ext uri="{9D8B030D-6E8A-4147-A177-3AD203B41FA5}">
                      <a16:colId xmlns:a16="http://schemas.microsoft.com/office/drawing/2014/main" xmlns="" val="2898673979"/>
                    </a:ext>
                  </a:extLst>
                </a:gridCol>
              </a:tblGrid>
              <a:tr h="462657">
                <a:tc>
                  <a:txBody>
                    <a:bodyPr/>
                    <a:lstStyle/>
                    <a:p>
                      <a:pPr fontAlgn="t"/>
                      <a:r>
                        <a:rPr lang="en-US" sz="1400" dirty="0">
                          <a:effectLst/>
                        </a:rPr>
                        <a:t>Number in</a:t>
                      </a:r>
                      <a:br>
                        <a:rPr lang="en-US" sz="1400" dirty="0">
                          <a:effectLst/>
                        </a:rPr>
                      </a:br>
                      <a:r>
                        <a:rPr lang="en-US" sz="1400" dirty="0">
                          <a:effectLst/>
                        </a:rPr>
                        <a:t>Model</a:t>
                      </a:r>
                      <a:endParaRPr lang="en-US" sz="1400" b="0" i="0" dirty="0">
                        <a:solidFill>
                          <a:srgbClr val="000000"/>
                        </a:solidFill>
                        <a:effectLst/>
                        <a:latin typeface="Calibri" charset="0"/>
                        <a:ea typeface="Calibri" charset="0"/>
                        <a:cs typeface="Calibri" charset="0"/>
                      </a:endParaRPr>
                    </a:p>
                  </a:txBody>
                  <a:tcPr marL="32071" marR="32071" marT="32071" marB="32071"/>
                </a:tc>
                <a:tc>
                  <a:txBody>
                    <a:bodyPr/>
                    <a:lstStyle/>
                    <a:p>
                      <a:pPr fontAlgn="t"/>
                      <a:r>
                        <a:rPr lang="en-US" sz="1400">
                          <a:effectLst/>
                        </a:rPr>
                        <a:t>R-Square</a:t>
                      </a:r>
                      <a:endParaRPr lang="en-US" sz="1400" b="0" i="0">
                        <a:solidFill>
                          <a:srgbClr val="000000"/>
                        </a:solidFill>
                        <a:effectLst/>
                        <a:latin typeface="Calibri" charset="0"/>
                        <a:ea typeface="Calibri" charset="0"/>
                        <a:cs typeface="Calibri" charset="0"/>
                      </a:endParaRPr>
                    </a:p>
                  </a:txBody>
                  <a:tcPr marL="32071" marR="32071" marT="32071" marB="32071"/>
                </a:tc>
                <a:tc>
                  <a:txBody>
                    <a:bodyPr/>
                    <a:lstStyle/>
                    <a:p>
                      <a:pPr fontAlgn="t"/>
                      <a:r>
                        <a:rPr lang="en-US" sz="1400">
                          <a:effectLst/>
                        </a:rPr>
                        <a:t>C(p)</a:t>
                      </a:r>
                      <a:endParaRPr lang="en-US" sz="1400" b="0" i="0">
                        <a:solidFill>
                          <a:srgbClr val="000000"/>
                        </a:solidFill>
                        <a:effectLst/>
                        <a:latin typeface="Calibri" charset="0"/>
                        <a:ea typeface="Calibri" charset="0"/>
                        <a:cs typeface="Calibri" charset="0"/>
                      </a:endParaRPr>
                    </a:p>
                  </a:txBody>
                  <a:tcPr marL="32071" marR="32071" marT="32071" marB="32071"/>
                </a:tc>
                <a:tc>
                  <a:txBody>
                    <a:bodyPr/>
                    <a:lstStyle/>
                    <a:p>
                      <a:pPr fontAlgn="t"/>
                      <a:r>
                        <a:rPr lang="en-US" sz="1400" dirty="0">
                          <a:effectLst/>
                        </a:rPr>
                        <a:t>MSE</a:t>
                      </a:r>
                      <a:endParaRPr lang="en-US" sz="1400" b="0" i="0" dirty="0">
                        <a:solidFill>
                          <a:srgbClr val="000000"/>
                        </a:solidFill>
                        <a:effectLst/>
                        <a:latin typeface="Calibri" charset="0"/>
                        <a:ea typeface="Calibri" charset="0"/>
                        <a:cs typeface="Calibri" charset="0"/>
                      </a:endParaRPr>
                    </a:p>
                  </a:txBody>
                  <a:tcPr marL="32071" marR="32071" marT="32071" marB="32071"/>
                </a:tc>
                <a:tc>
                  <a:txBody>
                    <a:bodyPr/>
                    <a:lstStyle/>
                    <a:p>
                      <a:pPr fontAlgn="t"/>
                      <a:r>
                        <a:rPr lang="en-US" sz="1400" dirty="0">
                          <a:effectLst/>
                        </a:rPr>
                        <a:t>Variables in Model</a:t>
                      </a:r>
                      <a:endParaRPr lang="en-US" sz="1400" b="0" i="0" dirty="0">
                        <a:solidFill>
                          <a:srgbClr val="000000"/>
                        </a:solidFill>
                        <a:effectLst/>
                        <a:latin typeface="Calibri" charset="0"/>
                        <a:ea typeface="Calibri" charset="0"/>
                        <a:cs typeface="Calibri" charset="0"/>
                      </a:endParaRPr>
                    </a:p>
                  </a:txBody>
                  <a:tcPr marL="32071" marR="32071" marT="32071" marB="32071"/>
                </a:tc>
                <a:tc>
                  <a:txBody>
                    <a:bodyPr/>
                    <a:lstStyle/>
                    <a:p>
                      <a:pPr fontAlgn="t"/>
                      <a:endParaRPr lang="en-US" sz="1400" b="0" i="0" dirty="0">
                        <a:solidFill>
                          <a:srgbClr val="000000"/>
                        </a:solidFill>
                        <a:effectLst/>
                        <a:latin typeface="Calibri" charset="0"/>
                        <a:ea typeface="Calibri" charset="0"/>
                        <a:cs typeface="Calibri" charset="0"/>
                      </a:endParaRPr>
                    </a:p>
                  </a:txBody>
                  <a:tcPr marL="32071" marR="32071" marT="32071" marB="32071"/>
                </a:tc>
                <a:extLst>
                  <a:ext uri="{0D108BD9-81ED-4DB2-BD59-A6C34878D82A}">
                    <a16:rowId xmlns:a16="http://schemas.microsoft.com/office/drawing/2014/main" xmlns="" val="2139715740"/>
                  </a:ext>
                </a:extLst>
              </a:tr>
              <a:tr h="261557">
                <a:tc>
                  <a:txBody>
                    <a:bodyPr/>
                    <a:lstStyle/>
                    <a:p>
                      <a:pPr fontAlgn="t"/>
                      <a:r>
                        <a:rPr lang="en-US" sz="1400" dirty="0">
                          <a:effectLst/>
                        </a:rPr>
                        <a:t>1</a:t>
                      </a:r>
                      <a:endParaRPr lang="en-US" sz="1400" b="0" i="0" dirty="0">
                        <a:solidFill>
                          <a:srgbClr val="000000"/>
                        </a:solidFill>
                        <a:effectLst/>
                        <a:latin typeface="Calibri" charset="0"/>
                        <a:ea typeface="Calibri" charset="0"/>
                        <a:cs typeface="Calibri" charset="0"/>
                      </a:endParaRPr>
                    </a:p>
                  </a:txBody>
                  <a:tcPr marL="32071" marR="32071" marT="32071" marB="32071"/>
                </a:tc>
                <a:tc>
                  <a:txBody>
                    <a:bodyPr/>
                    <a:lstStyle/>
                    <a:p>
                      <a:pPr fontAlgn="t"/>
                      <a:r>
                        <a:rPr lang="en-US" sz="1400" dirty="0">
                          <a:effectLst/>
                        </a:rPr>
                        <a:t>0.5438</a:t>
                      </a:r>
                      <a:endParaRPr lang="en-US" sz="1400" b="0" i="0" dirty="0">
                        <a:solidFill>
                          <a:srgbClr val="000000"/>
                        </a:solidFill>
                        <a:effectLst/>
                        <a:latin typeface="Calibri" charset="0"/>
                        <a:ea typeface="Calibri" charset="0"/>
                        <a:cs typeface="Calibri" charset="0"/>
                      </a:endParaRPr>
                    </a:p>
                  </a:txBody>
                  <a:tcPr marL="32071" marR="32071" marT="32071" marB="32071"/>
                </a:tc>
                <a:tc>
                  <a:txBody>
                    <a:bodyPr/>
                    <a:lstStyle/>
                    <a:p>
                      <a:pPr fontAlgn="t"/>
                      <a:r>
                        <a:rPr lang="en-US" sz="1400">
                          <a:effectLst/>
                        </a:rPr>
                        <a:t>52.2201</a:t>
                      </a:r>
                      <a:endParaRPr lang="en-US" sz="1400" b="0" i="0">
                        <a:solidFill>
                          <a:srgbClr val="000000"/>
                        </a:solidFill>
                        <a:effectLst/>
                        <a:latin typeface="Calibri" charset="0"/>
                        <a:ea typeface="Calibri" charset="0"/>
                        <a:cs typeface="Calibri" charset="0"/>
                      </a:endParaRPr>
                    </a:p>
                  </a:txBody>
                  <a:tcPr marL="32071" marR="32071" marT="32071" marB="32071"/>
                </a:tc>
                <a:tc>
                  <a:txBody>
                    <a:bodyPr/>
                    <a:lstStyle/>
                    <a:p>
                      <a:pPr fontAlgn="t"/>
                      <a:r>
                        <a:rPr lang="en-US" sz="1400">
                          <a:effectLst/>
                        </a:rPr>
                        <a:t>18.14817</a:t>
                      </a:r>
                      <a:endParaRPr lang="en-US" sz="1400" b="0" i="0">
                        <a:solidFill>
                          <a:srgbClr val="000000"/>
                        </a:solidFill>
                        <a:effectLst/>
                        <a:latin typeface="Calibri" charset="0"/>
                        <a:ea typeface="Calibri" charset="0"/>
                        <a:cs typeface="Calibri" charset="0"/>
                      </a:endParaRPr>
                    </a:p>
                  </a:txBody>
                  <a:tcPr marL="32071" marR="32071" marT="32071" marB="32071"/>
                </a:tc>
                <a:tc>
                  <a:txBody>
                    <a:bodyPr/>
                    <a:lstStyle/>
                    <a:p>
                      <a:pPr fontAlgn="t"/>
                      <a:r>
                        <a:rPr lang="en-US" sz="1400" dirty="0">
                          <a:effectLst/>
                        </a:rPr>
                        <a:t>NYB</a:t>
                      </a:r>
                      <a:endParaRPr lang="en-US" sz="1400" b="0" i="0" dirty="0">
                        <a:solidFill>
                          <a:srgbClr val="000000"/>
                        </a:solidFill>
                        <a:effectLst/>
                        <a:latin typeface="Calibri" charset="0"/>
                        <a:ea typeface="Calibri" charset="0"/>
                        <a:cs typeface="Calibri" charset="0"/>
                      </a:endParaRPr>
                    </a:p>
                  </a:txBody>
                  <a:tcPr marL="32071" marR="32071" marT="32071" marB="32071"/>
                </a:tc>
                <a:tc>
                  <a:txBody>
                    <a:bodyPr/>
                    <a:lstStyle/>
                    <a:p>
                      <a:pPr fontAlgn="t"/>
                      <a:endParaRPr lang="en-US" sz="1400" b="0" i="0" dirty="0">
                        <a:solidFill>
                          <a:srgbClr val="000000"/>
                        </a:solidFill>
                        <a:effectLst/>
                        <a:latin typeface="Calibri" charset="0"/>
                        <a:ea typeface="Calibri" charset="0"/>
                        <a:cs typeface="Calibri" charset="0"/>
                      </a:endParaRPr>
                    </a:p>
                  </a:txBody>
                  <a:tcPr marL="32071" marR="32071" marT="32071" marB="32071"/>
                </a:tc>
                <a:extLst>
                  <a:ext uri="{0D108BD9-81ED-4DB2-BD59-A6C34878D82A}">
                    <a16:rowId xmlns:a16="http://schemas.microsoft.com/office/drawing/2014/main" xmlns="" val="4042609954"/>
                  </a:ext>
                </a:extLst>
              </a:tr>
              <a:tr h="261557">
                <a:tc>
                  <a:txBody>
                    <a:bodyPr/>
                    <a:lstStyle/>
                    <a:p>
                      <a:pPr fontAlgn="t"/>
                      <a:r>
                        <a:rPr lang="en-US" sz="1400">
                          <a:effectLst/>
                        </a:rPr>
                        <a:t>1</a:t>
                      </a:r>
                      <a:endParaRPr lang="en-US" sz="1400" b="0" i="0">
                        <a:solidFill>
                          <a:srgbClr val="000000"/>
                        </a:solidFill>
                        <a:effectLst/>
                        <a:latin typeface="Calibri" charset="0"/>
                        <a:ea typeface="Calibri" charset="0"/>
                        <a:cs typeface="Calibri" charset="0"/>
                      </a:endParaRPr>
                    </a:p>
                  </a:txBody>
                  <a:tcPr marL="32071" marR="32071" marT="32071" marB="32071"/>
                </a:tc>
                <a:tc>
                  <a:txBody>
                    <a:bodyPr/>
                    <a:lstStyle/>
                    <a:p>
                      <a:pPr fontAlgn="t"/>
                      <a:r>
                        <a:rPr lang="en-US" sz="1400">
                          <a:effectLst/>
                        </a:rPr>
                        <a:t>0.3875</a:t>
                      </a:r>
                      <a:endParaRPr lang="en-US" sz="1400" b="0" i="0">
                        <a:solidFill>
                          <a:srgbClr val="000000"/>
                        </a:solidFill>
                        <a:effectLst/>
                        <a:latin typeface="Calibri" charset="0"/>
                        <a:ea typeface="Calibri" charset="0"/>
                        <a:cs typeface="Calibri" charset="0"/>
                      </a:endParaRPr>
                    </a:p>
                  </a:txBody>
                  <a:tcPr marL="32071" marR="32071" marT="32071" marB="32071"/>
                </a:tc>
                <a:tc>
                  <a:txBody>
                    <a:bodyPr/>
                    <a:lstStyle/>
                    <a:p>
                      <a:pPr fontAlgn="t"/>
                      <a:r>
                        <a:rPr lang="en-US" sz="1400">
                          <a:effectLst/>
                        </a:rPr>
                        <a:t>72.5107</a:t>
                      </a:r>
                      <a:endParaRPr lang="en-US" sz="1400" b="0" i="0">
                        <a:solidFill>
                          <a:srgbClr val="000000"/>
                        </a:solidFill>
                        <a:effectLst/>
                        <a:latin typeface="Calibri" charset="0"/>
                        <a:ea typeface="Calibri" charset="0"/>
                        <a:cs typeface="Calibri" charset="0"/>
                      </a:endParaRPr>
                    </a:p>
                  </a:txBody>
                  <a:tcPr marL="32071" marR="32071" marT="32071" marB="32071"/>
                </a:tc>
                <a:tc>
                  <a:txBody>
                    <a:bodyPr/>
                    <a:lstStyle/>
                    <a:p>
                      <a:pPr fontAlgn="t"/>
                      <a:r>
                        <a:rPr lang="en-US" sz="1400" dirty="0">
                          <a:effectLst/>
                        </a:rPr>
                        <a:t>24.36627</a:t>
                      </a:r>
                      <a:endParaRPr lang="en-US" sz="1400" b="0" i="0" dirty="0">
                        <a:solidFill>
                          <a:srgbClr val="000000"/>
                        </a:solidFill>
                        <a:effectLst/>
                        <a:latin typeface="Calibri" charset="0"/>
                        <a:ea typeface="Calibri" charset="0"/>
                        <a:cs typeface="Calibri" charset="0"/>
                      </a:endParaRPr>
                    </a:p>
                  </a:txBody>
                  <a:tcPr marL="32071" marR="32071" marT="32071" marB="32071"/>
                </a:tc>
                <a:tc>
                  <a:txBody>
                    <a:bodyPr/>
                    <a:lstStyle/>
                    <a:p>
                      <a:pPr fontAlgn="t"/>
                      <a:r>
                        <a:rPr lang="en-US" sz="1400" dirty="0">
                          <a:effectLst/>
                        </a:rPr>
                        <a:t>Tenure</a:t>
                      </a:r>
                      <a:endParaRPr lang="en-US" sz="1400" b="0" i="0" dirty="0">
                        <a:solidFill>
                          <a:srgbClr val="000000"/>
                        </a:solidFill>
                        <a:effectLst/>
                        <a:latin typeface="Calibri" charset="0"/>
                        <a:ea typeface="Calibri" charset="0"/>
                        <a:cs typeface="Calibri" charset="0"/>
                      </a:endParaRPr>
                    </a:p>
                  </a:txBody>
                  <a:tcPr marL="32071" marR="32071" marT="32071" marB="32071"/>
                </a:tc>
                <a:tc>
                  <a:txBody>
                    <a:bodyPr/>
                    <a:lstStyle/>
                    <a:p>
                      <a:pPr fontAlgn="t"/>
                      <a:endParaRPr lang="en-US" sz="1400" b="0" i="0" dirty="0">
                        <a:solidFill>
                          <a:srgbClr val="000000"/>
                        </a:solidFill>
                        <a:effectLst/>
                        <a:latin typeface="Calibri" charset="0"/>
                        <a:ea typeface="Calibri" charset="0"/>
                        <a:cs typeface="Calibri" charset="0"/>
                      </a:endParaRPr>
                    </a:p>
                  </a:txBody>
                  <a:tcPr marL="32071" marR="32071" marT="32071" marB="32071"/>
                </a:tc>
                <a:extLst>
                  <a:ext uri="{0D108BD9-81ED-4DB2-BD59-A6C34878D82A}">
                    <a16:rowId xmlns:a16="http://schemas.microsoft.com/office/drawing/2014/main" xmlns="" val="1247659993"/>
                  </a:ext>
                </a:extLst>
              </a:tr>
              <a:tr h="261557">
                <a:tc>
                  <a:txBody>
                    <a:bodyPr/>
                    <a:lstStyle/>
                    <a:p>
                      <a:pPr fontAlgn="t"/>
                      <a:r>
                        <a:rPr lang="en-US" sz="1400">
                          <a:effectLst/>
                        </a:rPr>
                        <a:t>1</a:t>
                      </a:r>
                      <a:endParaRPr lang="en-US" sz="1400" b="0" i="0">
                        <a:solidFill>
                          <a:srgbClr val="000000"/>
                        </a:solidFill>
                        <a:effectLst/>
                        <a:latin typeface="Calibri" charset="0"/>
                        <a:ea typeface="Calibri" charset="0"/>
                        <a:cs typeface="Calibri" charset="0"/>
                      </a:endParaRPr>
                    </a:p>
                  </a:txBody>
                  <a:tcPr marL="32071" marR="32071" marT="32071" marB="32071"/>
                </a:tc>
                <a:tc>
                  <a:txBody>
                    <a:bodyPr/>
                    <a:lstStyle/>
                    <a:p>
                      <a:pPr fontAlgn="t"/>
                      <a:r>
                        <a:rPr lang="en-US" sz="1400">
                          <a:effectLst/>
                        </a:rPr>
                        <a:t>0.2936</a:t>
                      </a:r>
                      <a:endParaRPr lang="en-US" sz="1400" b="0" i="0">
                        <a:solidFill>
                          <a:srgbClr val="000000"/>
                        </a:solidFill>
                        <a:effectLst/>
                        <a:latin typeface="Calibri" charset="0"/>
                        <a:ea typeface="Calibri" charset="0"/>
                        <a:cs typeface="Calibri" charset="0"/>
                      </a:endParaRPr>
                    </a:p>
                  </a:txBody>
                  <a:tcPr marL="32071" marR="32071" marT="32071" marB="32071"/>
                </a:tc>
                <a:tc>
                  <a:txBody>
                    <a:bodyPr/>
                    <a:lstStyle/>
                    <a:p>
                      <a:pPr fontAlgn="t"/>
                      <a:r>
                        <a:rPr lang="en-US" sz="1400">
                          <a:effectLst/>
                        </a:rPr>
                        <a:t>84.6908</a:t>
                      </a:r>
                      <a:endParaRPr lang="en-US" sz="1400" b="0" i="0">
                        <a:solidFill>
                          <a:srgbClr val="000000"/>
                        </a:solidFill>
                        <a:effectLst/>
                        <a:latin typeface="Calibri" charset="0"/>
                        <a:ea typeface="Calibri" charset="0"/>
                        <a:cs typeface="Calibri" charset="0"/>
                      </a:endParaRPr>
                    </a:p>
                  </a:txBody>
                  <a:tcPr marL="32071" marR="32071" marT="32071" marB="32071"/>
                </a:tc>
                <a:tc>
                  <a:txBody>
                    <a:bodyPr/>
                    <a:lstStyle/>
                    <a:p>
                      <a:pPr fontAlgn="t"/>
                      <a:r>
                        <a:rPr lang="en-US" sz="1400">
                          <a:effectLst/>
                        </a:rPr>
                        <a:t>28.09889</a:t>
                      </a:r>
                      <a:endParaRPr lang="en-US" sz="1400" b="0" i="0">
                        <a:solidFill>
                          <a:srgbClr val="000000"/>
                        </a:solidFill>
                        <a:effectLst/>
                        <a:latin typeface="Calibri" charset="0"/>
                        <a:ea typeface="Calibri" charset="0"/>
                        <a:cs typeface="Calibri" charset="0"/>
                      </a:endParaRPr>
                    </a:p>
                  </a:txBody>
                  <a:tcPr marL="32071" marR="32071" marT="32071" marB="32071"/>
                </a:tc>
                <a:tc>
                  <a:txBody>
                    <a:bodyPr/>
                    <a:lstStyle/>
                    <a:p>
                      <a:pPr fontAlgn="t"/>
                      <a:r>
                        <a:rPr lang="en-US" sz="1400">
                          <a:effectLst/>
                        </a:rPr>
                        <a:t>DI1</a:t>
                      </a:r>
                      <a:endParaRPr lang="en-US" sz="1400" b="0" i="0">
                        <a:solidFill>
                          <a:srgbClr val="000000"/>
                        </a:solidFill>
                        <a:effectLst/>
                        <a:latin typeface="Calibri" charset="0"/>
                        <a:ea typeface="Calibri" charset="0"/>
                        <a:cs typeface="Calibri" charset="0"/>
                      </a:endParaRPr>
                    </a:p>
                  </a:txBody>
                  <a:tcPr marL="32071" marR="32071" marT="32071" marB="32071"/>
                </a:tc>
                <a:tc>
                  <a:txBody>
                    <a:bodyPr/>
                    <a:lstStyle/>
                    <a:p>
                      <a:pPr fontAlgn="t"/>
                      <a:endParaRPr lang="en-US" sz="1400" b="0" i="0">
                        <a:solidFill>
                          <a:srgbClr val="000000"/>
                        </a:solidFill>
                        <a:effectLst/>
                        <a:latin typeface="Calibri" charset="0"/>
                        <a:ea typeface="Calibri" charset="0"/>
                        <a:cs typeface="Calibri" charset="0"/>
                      </a:endParaRPr>
                    </a:p>
                  </a:txBody>
                  <a:tcPr marL="32071" marR="32071" marT="32071" marB="32071"/>
                </a:tc>
                <a:extLst>
                  <a:ext uri="{0D108BD9-81ED-4DB2-BD59-A6C34878D82A}">
                    <a16:rowId xmlns:a16="http://schemas.microsoft.com/office/drawing/2014/main" xmlns="" val="2031030236"/>
                  </a:ext>
                </a:extLst>
              </a:tr>
              <a:tr h="261557">
                <a:tc>
                  <a:txBody>
                    <a:bodyPr/>
                    <a:lstStyle/>
                    <a:p>
                      <a:pPr fontAlgn="t"/>
                      <a:r>
                        <a:rPr lang="en-US" sz="1400">
                          <a:effectLst/>
                        </a:rPr>
                        <a:t>1</a:t>
                      </a:r>
                      <a:endParaRPr lang="en-US" sz="1400" b="0" i="0">
                        <a:solidFill>
                          <a:srgbClr val="000000"/>
                        </a:solidFill>
                        <a:effectLst/>
                        <a:latin typeface="Calibri" charset="0"/>
                        <a:ea typeface="Calibri" charset="0"/>
                        <a:cs typeface="Calibri" charset="0"/>
                      </a:endParaRPr>
                    </a:p>
                  </a:txBody>
                  <a:tcPr marL="32071" marR="32071" marT="32071" marB="32071"/>
                </a:tc>
                <a:tc>
                  <a:txBody>
                    <a:bodyPr/>
                    <a:lstStyle/>
                    <a:p>
                      <a:pPr fontAlgn="t"/>
                      <a:r>
                        <a:rPr lang="en-US" sz="1400">
                          <a:effectLst/>
                        </a:rPr>
                        <a:t>0.1417</a:t>
                      </a:r>
                      <a:endParaRPr lang="en-US" sz="1400" b="0" i="0">
                        <a:solidFill>
                          <a:srgbClr val="000000"/>
                        </a:solidFill>
                        <a:effectLst/>
                        <a:latin typeface="Calibri" charset="0"/>
                        <a:ea typeface="Calibri" charset="0"/>
                        <a:cs typeface="Calibri" charset="0"/>
                      </a:endParaRPr>
                    </a:p>
                  </a:txBody>
                  <a:tcPr marL="32071" marR="32071" marT="32071" marB="32071"/>
                </a:tc>
                <a:tc>
                  <a:txBody>
                    <a:bodyPr/>
                    <a:lstStyle/>
                    <a:p>
                      <a:pPr fontAlgn="t"/>
                      <a:r>
                        <a:rPr lang="en-US" sz="1400">
                          <a:effectLst/>
                        </a:rPr>
                        <a:t>104.4172</a:t>
                      </a:r>
                      <a:endParaRPr lang="en-US" sz="1400" b="0" i="0">
                        <a:solidFill>
                          <a:srgbClr val="000000"/>
                        </a:solidFill>
                        <a:effectLst/>
                        <a:latin typeface="Calibri" charset="0"/>
                        <a:ea typeface="Calibri" charset="0"/>
                        <a:cs typeface="Calibri" charset="0"/>
                      </a:endParaRPr>
                    </a:p>
                  </a:txBody>
                  <a:tcPr marL="32071" marR="32071" marT="32071" marB="32071"/>
                </a:tc>
                <a:tc>
                  <a:txBody>
                    <a:bodyPr/>
                    <a:lstStyle/>
                    <a:p>
                      <a:pPr fontAlgn="t"/>
                      <a:r>
                        <a:rPr lang="en-US" sz="1400">
                          <a:effectLst/>
                        </a:rPr>
                        <a:t>34.14409</a:t>
                      </a:r>
                      <a:endParaRPr lang="en-US" sz="1400" b="0" i="0">
                        <a:solidFill>
                          <a:srgbClr val="000000"/>
                        </a:solidFill>
                        <a:effectLst/>
                        <a:latin typeface="Calibri" charset="0"/>
                        <a:ea typeface="Calibri" charset="0"/>
                        <a:cs typeface="Calibri" charset="0"/>
                      </a:endParaRPr>
                    </a:p>
                  </a:txBody>
                  <a:tcPr marL="32071" marR="32071" marT="32071" marB="32071"/>
                </a:tc>
                <a:tc>
                  <a:txBody>
                    <a:bodyPr/>
                    <a:lstStyle/>
                    <a:p>
                      <a:pPr fontAlgn="t"/>
                      <a:r>
                        <a:rPr lang="en-US" sz="1400">
                          <a:effectLst/>
                        </a:rPr>
                        <a:t>DI2</a:t>
                      </a:r>
                      <a:endParaRPr lang="en-US" sz="1400" b="0" i="0">
                        <a:solidFill>
                          <a:srgbClr val="000000"/>
                        </a:solidFill>
                        <a:effectLst/>
                        <a:latin typeface="Calibri" charset="0"/>
                        <a:ea typeface="Calibri" charset="0"/>
                        <a:cs typeface="Calibri" charset="0"/>
                      </a:endParaRPr>
                    </a:p>
                  </a:txBody>
                  <a:tcPr marL="32071" marR="32071" marT="32071" marB="32071"/>
                </a:tc>
                <a:tc>
                  <a:txBody>
                    <a:bodyPr/>
                    <a:lstStyle/>
                    <a:p>
                      <a:pPr fontAlgn="t"/>
                      <a:endParaRPr lang="en-US" sz="1400" b="0" i="0">
                        <a:solidFill>
                          <a:srgbClr val="000000"/>
                        </a:solidFill>
                        <a:effectLst/>
                        <a:latin typeface="Calibri" charset="0"/>
                        <a:ea typeface="Calibri" charset="0"/>
                        <a:cs typeface="Calibri" charset="0"/>
                      </a:endParaRPr>
                    </a:p>
                  </a:txBody>
                  <a:tcPr marL="32071" marR="32071" marT="32071" marB="32071"/>
                </a:tc>
                <a:extLst>
                  <a:ext uri="{0D108BD9-81ED-4DB2-BD59-A6C34878D82A}">
                    <a16:rowId xmlns:a16="http://schemas.microsoft.com/office/drawing/2014/main" xmlns="" val="481993829"/>
                  </a:ext>
                </a:extLst>
              </a:tr>
              <a:tr h="261557">
                <a:tc>
                  <a:txBody>
                    <a:bodyPr/>
                    <a:lstStyle/>
                    <a:p>
                      <a:pPr fontAlgn="t"/>
                      <a:r>
                        <a:rPr lang="en-US" sz="1400" dirty="0">
                          <a:effectLst/>
                        </a:rPr>
                        <a:t>2</a:t>
                      </a:r>
                      <a:endParaRPr lang="en-US" sz="1400" b="0" i="0" dirty="0">
                        <a:solidFill>
                          <a:srgbClr val="000000"/>
                        </a:solidFill>
                        <a:effectLst/>
                        <a:latin typeface="Calibri" charset="0"/>
                        <a:ea typeface="Calibri" charset="0"/>
                        <a:cs typeface="Calibri" charset="0"/>
                      </a:endParaRPr>
                    </a:p>
                  </a:txBody>
                  <a:tcPr marL="32071" marR="32071" marT="32071" marB="32071">
                    <a:solidFill>
                      <a:srgbClr val="FFFF00"/>
                    </a:solidFill>
                  </a:tcPr>
                </a:tc>
                <a:tc>
                  <a:txBody>
                    <a:bodyPr/>
                    <a:lstStyle/>
                    <a:p>
                      <a:pPr fontAlgn="t"/>
                      <a:r>
                        <a:rPr lang="en-US" sz="1400" dirty="0">
                          <a:effectLst/>
                        </a:rPr>
                        <a:t>0.9418</a:t>
                      </a:r>
                      <a:endParaRPr lang="en-US" sz="1400" b="0" i="0" dirty="0">
                        <a:solidFill>
                          <a:srgbClr val="000000"/>
                        </a:solidFill>
                        <a:effectLst/>
                        <a:latin typeface="Calibri" charset="0"/>
                        <a:ea typeface="Calibri" charset="0"/>
                        <a:cs typeface="Calibri" charset="0"/>
                      </a:endParaRPr>
                    </a:p>
                  </a:txBody>
                  <a:tcPr marL="32071" marR="32071" marT="32071" marB="32071">
                    <a:solidFill>
                      <a:srgbClr val="FFFF00"/>
                    </a:solidFill>
                  </a:tcPr>
                </a:tc>
                <a:tc>
                  <a:txBody>
                    <a:bodyPr/>
                    <a:lstStyle/>
                    <a:p>
                      <a:pPr fontAlgn="t"/>
                      <a:r>
                        <a:rPr lang="en-US" sz="1400" dirty="0">
                          <a:effectLst/>
                        </a:rPr>
                        <a:t>2.5610</a:t>
                      </a:r>
                      <a:endParaRPr lang="en-US" sz="1400" b="0" i="0" dirty="0">
                        <a:solidFill>
                          <a:srgbClr val="000000"/>
                        </a:solidFill>
                        <a:effectLst/>
                        <a:latin typeface="Calibri" charset="0"/>
                        <a:ea typeface="Calibri" charset="0"/>
                        <a:cs typeface="Calibri" charset="0"/>
                      </a:endParaRPr>
                    </a:p>
                  </a:txBody>
                  <a:tcPr marL="32071" marR="32071" marT="32071" marB="32071">
                    <a:solidFill>
                      <a:srgbClr val="FFFF00"/>
                    </a:solidFill>
                  </a:tcPr>
                </a:tc>
                <a:tc>
                  <a:txBody>
                    <a:bodyPr/>
                    <a:lstStyle/>
                    <a:p>
                      <a:pPr fontAlgn="t"/>
                      <a:r>
                        <a:rPr lang="en-US" sz="1400" dirty="0">
                          <a:effectLst/>
                        </a:rPr>
                        <a:t>2.60674</a:t>
                      </a:r>
                      <a:endParaRPr lang="en-US" sz="1400" b="0" i="0" dirty="0">
                        <a:solidFill>
                          <a:srgbClr val="000000"/>
                        </a:solidFill>
                        <a:effectLst/>
                        <a:latin typeface="Calibri" charset="0"/>
                        <a:ea typeface="Calibri" charset="0"/>
                        <a:cs typeface="Calibri" charset="0"/>
                      </a:endParaRPr>
                    </a:p>
                  </a:txBody>
                  <a:tcPr marL="32071" marR="32071" marT="32071" marB="32071">
                    <a:solidFill>
                      <a:srgbClr val="FFFF00"/>
                    </a:solidFill>
                  </a:tcPr>
                </a:tc>
                <a:tc>
                  <a:txBody>
                    <a:bodyPr/>
                    <a:lstStyle/>
                    <a:p>
                      <a:pPr fontAlgn="t"/>
                      <a:r>
                        <a:rPr lang="en-US" sz="1400" dirty="0">
                          <a:effectLst/>
                        </a:rPr>
                        <a:t>NYB Tenure</a:t>
                      </a:r>
                      <a:endParaRPr lang="en-US" sz="1400" b="0" i="0" dirty="0">
                        <a:solidFill>
                          <a:srgbClr val="000000"/>
                        </a:solidFill>
                        <a:effectLst/>
                        <a:latin typeface="Calibri" charset="0"/>
                        <a:ea typeface="Calibri" charset="0"/>
                        <a:cs typeface="Calibri" charset="0"/>
                      </a:endParaRPr>
                    </a:p>
                  </a:txBody>
                  <a:tcPr marL="32071" marR="32071" marT="32071" marB="32071">
                    <a:solidFill>
                      <a:srgbClr val="FFFF00"/>
                    </a:solidFill>
                  </a:tcPr>
                </a:tc>
                <a:tc>
                  <a:txBody>
                    <a:bodyPr/>
                    <a:lstStyle/>
                    <a:p>
                      <a:pPr fontAlgn="t"/>
                      <a:r>
                        <a:rPr lang="en-US" sz="1400" b="0" i="0" dirty="0">
                          <a:solidFill>
                            <a:srgbClr val="000000"/>
                          </a:solidFill>
                          <a:effectLst/>
                          <a:latin typeface="Calibri" charset="0"/>
                          <a:ea typeface="Calibri" charset="0"/>
                          <a:cs typeface="Calibri" charset="0"/>
                        </a:rPr>
                        <a:t>PRESS: 37.37666</a:t>
                      </a:r>
                    </a:p>
                  </a:txBody>
                  <a:tcPr marL="32071" marR="32071" marT="32071" marB="32071">
                    <a:solidFill>
                      <a:srgbClr val="FFFF00"/>
                    </a:solidFill>
                  </a:tcPr>
                </a:tc>
                <a:extLst>
                  <a:ext uri="{0D108BD9-81ED-4DB2-BD59-A6C34878D82A}">
                    <a16:rowId xmlns:a16="http://schemas.microsoft.com/office/drawing/2014/main" xmlns="" val="1856699412"/>
                  </a:ext>
                </a:extLst>
              </a:tr>
              <a:tr h="261557">
                <a:tc>
                  <a:txBody>
                    <a:bodyPr/>
                    <a:lstStyle/>
                    <a:p>
                      <a:pPr fontAlgn="t"/>
                      <a:r>
                        <a:rPr lang="en-US" sz="1400">
                          <a:effectLst/>
                        </a:rPr>
                        <a:t>2</a:t>
                      </a:r>
                      <a:endParaRPr lang="en-US" sz="1400" b="0" i="0">
                        <a:solidFill>
                          <a:srgbClr val="000000"/>
                        </a:solidFill>
                        <a:effectLst/>
                        <a:latin typeface="Calibri" charset="0"/>
                        <a:ea typeface="Calibri" charset="0"/>
                        <a:cs typeface="Calibri" charset="0"/>
                      </a:endParaRPr>
                    </a:p>
                  </a:txBody>
                  <a:tcPr marL="32071" marR="32071" marT="32071" marB="32071"/>
                </a:tc>
                <a:tc>
                  <a:txBody>
                    <a:bodyPr/>
                    <a:lstStyle/>
                    <a:p>
                      <a:pPr fontAlgn="t"/>
                      <a:r>
                        <a:rPr lang="en-US" sz="1400">
                          <a:effectLst/>
                        </a:rPr>
                        <a:t>0.7257</a:t>
                      </a:r>
                      <a:endParaRPr lang="en-US" sz="1400" b="0" i="0">
                        <a:solidFill>
                          <a:srgbClr val="000000"/>
                        </a:solidFill>
                        <a:effectLst/>
                        <a:latin typeface="Calibri" charset="0"/>
                        <a:ea typeface="Calibri" charset="0"/>
                        <a:cs typeface="Calibri" charset="0"/>
                      </a:endParaRPr>
                    </a:p>
                  </a:txBody>
                  <a:tcPr marL="32071" marR="32071" marT="32071" marB="32071"/>
                </a:tc>
                <a:tc>
                  <a:txBody>
                    <a:bodyPr/>
                    <a:lstStyle/>
                    <a:p>
                      <a:pPr fontAlgn="t"/>
                      <a:r>
                        <a:rPr lang="en-US" sz="1400" dirty="0">
                          <a:effectLst/>
                        </a:rPr>
                        <a:t>30.6068</a:t>
                      </a:r>
                      <a:endParaRPr lang="en-US" sz="1400" b="0" i="0" dirty="0">
                        <a:solidFill>
                          <a:srgbClr val="000000"/>
                        </a:solidFill>
                        <a:effectLst/>
                        <a:latin typeface="Calibri" charset="0"/>
                        <a:ea typeface="Calibri" charset="0"/>
                        <a:cs typeface="Calibri" charset="0"/>
                      </a:endParaRPr>
                    </a:p>
                  </a:txBody>
                  <a:tcPr marL="32071" marR="32071" marT="32071" marB="32071"/>
                </a:tc>
                <a:tc>
                  <a:txBody>
                    <a:bodyPr/>
                    <a:lstStyle/>
                    <a:p>
                      <a:pPr fontAlgn="t"/>
                      <a:r>
                        <a:rPr lang="en-US" sz="1400">
                          <a:effectLst/>
                        </a:rPr>
                        <a:t>12.27578</a:t>
                      </a:r>
                      <a:endParaRPr lang="en-US" sz="1400" b="0" i="0">
                        <a:solidFill>
                          <a:srgbClr val="000000"/>
                        </a:solidFill>
                        <a:effectLst/>
                        <a:latin typeface="Calibri" charset="0"/>
                        <a:ea typeface="Calibri" charset="0"/>
                        <a:cs typeface="Calibri" charset="0"/>
                      </a:endParaRPr>
                    </a:p>
                  </a:txBody>
                  <a:tcPr marL="32071" marR="32071" marT="32071" marB="32071"/>
                </a:tc>
                <a:tc>
                  <a:txBody>
                    <a:bodyPr/>
                    <a:lstStyle/>
                    <a:p>
                      <a:pPr fontAlgn="t"/>
                      <a:r>
                        <a:rPr lang="en-US" sz="1400" dirty="0">
                          <a:effectLst/>
                        </a:rPr>
                        <a:t>DI1 Tenure</a:t>
                      </a:r>
                      <a:endParaRPr lang="en-US" sz="1400" b="0" i="0" dirty="0">
                        <a:solidFill>
                          <a:srgbClr val="000000"/>
                        </a:solidFill>
                        <a:effectLst/>
                        <a:latin typeface="Calibri" charset="0"/>
                        <a:ea typeface="Calibri" charset="0"/>
                        <a:cs typeface="Calibri" charset="0"/>
                      </a:endParaRPr>
                    </a:p>
                  </a:txBody>
                  <a:tcPr marL="32071" marR="32071" marT="32071" marB="32071"/>
                </a:tc>
                <a:tc>
                  <a:txBody>
                    <a:bodyPr/>
                    <a:lstStyle/>
                    <a:p>
                      <a:pPr fontAlgn="t"/>
                      <a:endParaRPr lang="en-US" sz="1400" b="0" i="0" dirty="0">
                        <a:solidFill>
                          <a:srgbClr val="000000"/>
                        </a:solidFill>
                        <a:effectLst/>
                        <a:latin typeface="Calibri" charset="0"/>
                        <a:ea typeface="Calibri" charset="0"/>
                        <a:cs typeface="Calibri" charset="0"/>
                      </a:endParaRPr>
                    </a:p>
                  </a:txBody>
                  <a:tcPr marL="32071" marR="32071" marT="32071" marB="32071"/>
                </a:tc>
                <a:extLst>
                  <a:ext uri="{0D108BD9-81ED-4DB2-BD59-A6C34878D82A}">
                    <a16:rowId xmlns:a16="http://schemas.microsoft.com/office/drawing/2014/main" xmlns="" val="4162306079"/>
                  </a:ext>
                </a:extLst>
              </a:tr>
              <a:tr h="261557">
                <a:tc>
                  <a:txBody>
                    <a:bodyPr/>
                    <a:lstStyle/>
                    <a:p>
                      <a:pPr fontAlgn="t"/>
                      <a:r>
                        <a:rPr lang="en-US" sz="1400" dirty="0">
                          <a:effectLst/>
                        </a:rPr>
                        <a:t>2</a:t>
                      </a:r>
                      <a:endParaRPr lang="en-US" sz="1400" b="0" i="0" dirty="0">
                        <a:solidFill>
                          <a:srgbClr val="000000"/>
                        </a:solidFill>
                        <a:effectLst/>
                        <a:latin typeface="Calibri" charset="0"/>
                        <a:ea typeface="Calibri" charset="0"/>
                        <a:cs typeface="Calibri" charset="0"/>
                      </a:endParaRPr>
                    </a:p>
                  </a:txBody>
                  <a:tcPr marL="32071" marR="32071" marT="32071" marB="32071"/>
                </a:tc>
                <a:tc>
                  <a:txBody>
                    <a:bodyPr/>
                    <a:lstStyle/>
                    <a:p>
                      <a:pPr fontAlgn="t"/>
                      <a:r>
                        <a:rPr lang="en-US" sz="1400">
                          <a:effectLst/>
                        </a:rPr>
                        <a:t>0.6921</a:t>
                      </a:r>
                      <a:endParaRPr lang="en-US" sz="1400" b="0" i="0">
                        <a:solidFill>
                          <a:srgbClr val="000000"/>
                        </a:solidFill>
                        <a:effectLst/>
                        <a:latin typeface="Calibri" charset="0"/>
                        <a:ea typeface="Calibri" charset="0"/>
                        <a:cs typeface="Calibri" charset="0"/>
                      </a:endParaRPr>
                    </a:p>
                  </a:txBody>
                  <a:tcPr marL="32071" marR="32071" marT="32071" marB="32071"/>
                </a:tc>
                <a:tc>
                  <a:txBody>
                    <a:bodyPr/>
                    <a:lstStyle/>
                    <a:p>
                      <a:pPr fontAlgn="t"/>
                      <a:r>
                        <a:rPr lang="en-US" sz="1400" dirty="0">
                          <a:effectLst/>
                        </a:rPr>
                        <a:t>34.9709</a:t>
                      </a:r>
                      <a:endParaRPr lang="en-US" sz="1400" b="0" i="0" dirty="0">
                        <a:solidFill>
                          <a:srgbClr val="000000"/>
                        </a:solidFill>
                        <a:effectLst/>
                        <a:latin typeface="Calibri" charset="0"/>
                        <a:ea typeface="Calibri" charset="0"/>
                        <a:cs typeface="Calibri" charset="0"/>
                      </a:endParaRPr>
                    </a:p>
                  </a:txBody>
                  <a:tcPr marL="32071" marR="32071" marT="32071" marB="32071"/>
                </a:tc>
                <a:tc>
                  <a:txBody>
                    <a:bodyPr/>
                    <a:lstStyle/>
                    <a:p>
                      <a:pPr fontAlgn="t"/>
                      <a:r>
                        <a:rPr lang="en-US" sz="1400">
                          <a:effectLst/>
                        </a:rPr>
                        <a:t>13.78035</a:t>
                      </a:r>
                      <a:endParaRPr lang="en-US" sz="1400" b="0" i="0">
                        <a:solidFill>
                          <a:srgbClr val="000000"/>
                        </a:solidFill>
                        <a:effectLst/>
                        <a:latin typeface="Calibri" charset="0"/>
                        <a:ea typeface="Calibri" charset="0"/>
                        <a:cs typeface="Calibri" charset="0"/>
                      </a:endParaRPr>
                    </a:p>
                  </a:txBody>
                  <a:tcPr marL="32071" marR="32071" marT="32071" marB="32071"/>
                </a:tc>
                <a:tc>
                  <a:txBody>
                    <a:bodyPr/>
                    <a:lstStyle/>
                    <a:p>
                      <a:pPr fontAlgn="t"/>
                      <a:r>
                        <a:rPr lang="en-US" sz="1400" dirty="0">
                          <a:effectLst/>
                        </a:rPr>
                        <a:t>DI2 NYB</a:t>
                      </a:r>
                      <a:endParaRPr lang="en-US" sz="1400" b="0" i="0" dirty="0">
                        <a:solidFill>
                          <a:srgbClr val="000000"/>
                        </a:solidFill>
                        <a:effectLst/>
                        <a:latin typeface="Calibri" charset="0"/>
                        <a:ea typeface="Calibri" charset="0"/>
                        <a:cs typeface="Calibri" charset="0"/>
                      </a:endParaRPr>
                    </a:p>
                  </a:txBody>
                  <a:tcPr marL="32071" marR="32071" marT="32071" marB="32071"/>
                </a:tc>
                <a:tc>
                  <a:txBody>
                    <a:bodyPr/>
                    <a:lstStyle/>
                    <a:p>
                      <a:pPr fontAlgn="t"/>
                      <a:endParaRPr lang="en-US" sz="1400" b="0" i="0" dirty="0">
                        <a:solidFill>
                          <a:srgbClr val="000000"/>
                        </a:solidFill>
                        <a:effectLst/>
                        <a:latin typeface="Calibri" charset="0"/>
                        <a:ea typeface="Calibri" charset="0"/>
                        <a:cs typeface="Calibri" charset="0"/>
                      </a:endParaRPr>
                    </a:p>
                  </a:txBody>
                  <a:tcPr marL="32071" marR="32071" marT="32071" marB="32071"/>
                </a:tc>
                <a:extLst>
                  <a:ext uri="{0D108BD9-81ED-4DB2-BD59-A6C34878D82A}">
                    <a16:rowId xmlns:a16="http://schemas.microsoft.com/office/drawing/2014/main" xmlns="" val="442722392"/>
                  </a:ext>
                </a:extLst>
              </a:tr>
              <a:tr h="261557">
                <a:tc>
                  <a:txBody>
                    <a:bodyPr/>
                    <a:lstStyle/>
                    <a:p>
                      <a:pPr fontAlgn="t"/>
                      <a:r>
                        <a:rPr lang="en-US" sz="1400">
                          <a:effectLst/>
                        </a:rPr>
                        <a:t>2</a:t>
                      </a:r>
                      <a:endParaRPr lang="en-US" sz="1400" b="0" i="0">
                        <a:solidFill>
                          <a:srgbClr val="000000"/>
                        </a:solidFill>
                        <a:effectLst/>
                        <a:latin typeface="Calibri" charset="0"/>
                        <a:ea typeface="Calibri" charset="0"/>
                        <a:cs typeface="Calibri" charset="0"/>
                      </a:endParaRPr>
                    </a:p>
                  </a:txBody>
                  <a:tcPr marL="32071" marR="32071" marT="32071" marB="32071"/>
                </a:tc>
                <a:tc>
                  <a:txBody>
                    <a:bodyPr/>
                    <a:lstStyle/>
                    <a:p>
                      <a:pPr fontAlgn="t"/>
                      <a:r>
                        <a:rPr lang="en-US" sz="1400">
                          <a:effectLst/>
                        </a:rPr>
                        <a:t>0.5471</a:t>
                      </a:r>
                      <a:endParaRPr lang="en-US" sz="1400" b="0" i="0">
                        <a:solidFill>
                          <a:srgbClr val="000000"/>
                        </a:solidFill>
                        <a:effectLst/>
                        <a:latin typeface="Calibri" charset="0"/>
                        <a:ea typeface="Calibri" charset="0"/>
                        <a:cs typeface="Calibri" charset="0"/>
                      </a:endParaRPr>
                    </a:p>
                  </a:txBody>
                  <a:tcPr marL="32071" marR="32071" marT="32071" marB="32071"/>
                </a:tc>
                <a:tc>
                  <a:txBody>
                    <a:bodyPr/>
                    <a:lstStyle/>
                    <a:p>
                      <a:pPr fontAlgn="t"/>
                      <a:r>
                        <a:rPr lang="en-US" sz="1400" dirty="0">
                          <a:effectLst/>
                        </a:rPr>
                        <a:t>53.7865</a:t>
                      </a:r>
                      <a:endParaRPr lang="en-US" sz="1400" b="0" i="0" dirty="0">
                        <a:solidFill>
                          <a:srgbClr val="000000"/>
                        </a:solidFill>
                        <a:effectLst/>
                        <a:latin typeface="Calibri" charset="0"/>
                        <a:ea typeface="Calibri" charset="0"/>
                        <a:cs typeface="Calibri" charset="0"/>
                      </a:endParaRPr>
                    </a:p>
                  </a:txBody>
                  <a:tcPr marL="32071" marR="32071" marT="32071" marB="32071"/>
                </a:tc>
                <a:tc>
                  <a:txBody>
                    <a:bodyPr/>
                    <a:lstStyle/>
                    <a:p>
                      <a:pPr fontAlgn="t"/>
                      <a:r>
                        <a:rPr lang="en-US" sz="1400" dirty="0">
                          <a:effectLst/>
                        </a:rPr>
                        <a:t>20.26717</a:t>
                      </a:r>
                      <a:endParaRPr lang="en-US" sz="1400" b="0" i="0" dirty="0">
                        <a:solidFill>
                          <a:srgbClr val="000000"/>
                        </a:solidFill>
                        <a:effectLst/>
                        <a:latin typeface="Calibri" charset="0"/>
                        <a:ea typeface="Calibri" charset="0"/>
                        <a:cs typeface="Calibri" charset="0"/>
                      </a:endParaRPr>
                    </a:p>
                  </a:txBody>
                  <a:tcPr marL="32071" marR="32071" marT="32071" marB="32071"/>
                </a:tc>
                <a:tc>
                  <a:txBody>
                    <a:bodyPr/>
                    <a:lstStyle/>
                    <a:p>
                      <a:pPr fontAlgn="t"/>
                      <a:r>
                        <a:rPr lang="en-US" sz="1400" dirty="0">
                          <a:effectLst/>
                        </a:rPr>
                        <a:t>DI1 NYB</a:t>
                      </a:r>
                      <a:endParaRPr lang="en-US" sz="1400" b="0" i="0" dirty="0">
                        <a:solidFill>
                          <a:srgbClr val="000000"/>
                        </a:solidFill>
                        <a:effectLst/>
                        <a:latin typeface="Calibri" charset="0"/>
                        <a:ea typeface="Calibri" charset="0"/>
                        <a:cs typeface="Calibri" charset="0"/>
                      </a:endParaRPr>
                    </a:p>
                  </a:txBody>
                  <a:tcPr marL="32071" marR="32071" marT="32071" marB="32071"/>
                </a:tc>
                <a:tc>
                  <a:txBody>
                    <a:bodyPr/>
                    <a:lstStyle/>
                    <a:p>
                      <a:pPr fontAlgn="t"/>
                      <a:endParaRPr lang="en-US" sz="1400" b="0" i="0" dirty="0">
                        <a:solidFill>
                          <a:srgbClr val="000000"/>
                        </a:solidFill>
                        <a:effectLst/>
                        <a:latin typeface="Calibri" charset="0"/>
                        <a:ea typeface="Calibri" charset="0"/>
                        <a:cs typeface="Calibri" charset="0"/>
                      </a:endParaRPr>
                    </a:p>
                  </a:txBody>
                  <a:tcPr marL="32071" marR="32071" marT="32071" marB="32071"/>
                </a:tc>
                <a:extLst>
                  <a:ext uri="{0D108BD9-81ED-4DB2-BD59-A6C34878D82A}">
                    <a16:rowId xmlns:a16="http://schemas.microsoft.com/office/drawing/2014/main" xmlns="" val="745629470"/>
                  </a:ext>
                </a:extLst>
              </a:tr>
              <a:tr h="261557">
                <a:tc>
                  <a:txBody>
                    <a:bodyPr/>
                    <a:lstStyle/>
                    <a:p>
                      <a:pPr fontAlgn="t"/>
                      <a:r>
                        <a:rPr lang="en-US" sz="1400">
                          <a:effectLst/>
                        </a:rPr>
                        <a:t>2</a:t>
                      </a:r>
                      <a:endParaRPr lang="en-US" sz="1400" b="0" i="0">
                        <a:solidFill>
                          <a:srgbClr val="000000"/>
                        </a:solidFill>
                        <a:effectLst/>
                        <a:latin typeface="Calibri" charset="0"/>
                        <a:ea typeface="Calibri" charset="0"/>
                        <a:cs typeface="Calibri" charset="0"/>
                      </a:endParaRPr>
                    </a:p>
                  </a:txBody>
                  <a:tcPr marL="32071" marR="32071" marT="32071" marB="32071"/>
                </a:tc>
                <a:tc>
                  <a:txBody>
                    <a:bodyPr/>
                    <a:lstStyle/>
                    <a:p>
                      <a:pPr fontAlgn="t"/>
                      <a:r>
                        <a:rPr lang="en-US" sz="1400">
                          <a:effectLst/>
                        </a:rPr>
                        <a:t>0.4161</a:t>
                      </a:r>
                      <a:endParaRPr lang="en-US" sz="1400" b="0" i="0">
                        <a:solidFill>
                          <a:srgbClr val="000000"/>
                        </a:solidFill>
                        <a:effectLst/>
                        <a:latin typeface="Calibri" charset="0"/>
                        <a:ea typeface="Calibri" charset="0"/>
                        <a:cs typeface="Calibri" charset="0"/>
                      </a:endParaRPr>
                    </a:p>
                  </a:txBody>
                  <a:tcPr marL="32071" marR="32071" marT="32071" marB="32071"/>
                </a:tc>
                <a:tc>
                  <a:txBody>
                    <a:bodyPr/>
                    <a:lstStyle/>
                    <a:p>
                      <a:pPr fontAlgn="t"/>
                      <a:r>
                        <a:rPr lang="en-US" sz="1400">
                          <a:effectLst/>
                        </a:rPr>
                        <a:t>70.7863</a:t>
                      </a:r>
                      <a:endParaRPr lang="en-US" sz="1400" b="0" i="0">
                        <a:solidFill>
                          <a:srgbClr val="000000"/>
                        </a:solidFill>
                        <a:effectLst/>
                        <a:latin typeface="Calibri" charset="0"/>
                        <a:ea typeface="Calibri" charset="0"/>
                        <a:cs typeface="Calibri" charset="0"/>
                      </a:endParaRPr>
                    </a:p>
                  </a:txBody>
                  <a:tcPr marL="32071" marR="32071" marT="32071" marB="32071"/>
                </a:tc>
                <a:tc>
                  <a:txBody>
                    <a:bodyPr/>
                    <a:lstStyle/>
                    <a:p>
                      <a:pPr fontAlgn="t"/>
                      <a:r>
                        <a:rPr lang="en-US" sz="1400" dirty="0">
                          <a:effectLst/>
                        </a:rPr>
                        <a:t>26.12803</a:t>
                      </a:r>
                      <a:endParaRPr lang="en-US" sz="1400" b="0" i="0" dirty="0">
                        <a:solidFill>
                          <a:srgbClr val="000000"/>
                        </a:solidFill>
                        <a:effectLst/>
                        <a:latin typeface="Calibri" charset="0"/>
                        <a:ea typeface="Calibri" charset="0"/>
                        <a:cs typeface="Calibri" charset="0"/>
                      </a:endParaRPr>
                    </a:p>
                  </a:txBody>
                  <a:tcPr marL="32071" marR="32071" marT="32071" marB="32071"/>
                </a:tc>
                <a:tc>
                  <a:txBody>
                    <a:bodyPr/>
                    <a:lstStyle/>
                    <a:p>
                      <a:pPr fontAlgn="t"/>
                      <a:r>
                        <a:rPr lang="en-US" sz="1400" dirty="0">
                          <a:effectLst/>
                        </a:rPr>
                        <a:t>DI1 DI2</a:t>
                      </a:r>
                      <a:endParaRPr lang="en-US" sz="1400" b="0" i="0" dirty="0">
                        <a:solidFill>
                          <a:srgbClr val="000000"/>
                        </a:solidFill>
                        <a:effectLst/>
                        <a:latin typeface="Calibri" charset="0"/>
                        <a:ea typeface="Calibri" charset="0"/>
                        <a:cs typeface="Calibri" charset="0"/>
                      </a:endParaRPr>
                    </a:p>
                  </a:txBody>
                  <a:tcPr marL="32071" marR="32071" marT="32071" marB="32071"/>
                </a:tc>
                <a:tc>
                  <a:txBody>
                    <a:bodyPr/>
                    <a:lstStyle/>
                    <a:p>
                      <a:pPr fontAlgn="t"/>
                      <a:endParaRPr lang="en-US" sz="1400" b="0" i="0" dirty="0">
                        <a:solidFill>
                          <a:srgbClr val="000000"/>
                        </a:solidFill>
                        <a:effectLst/>
                        <a:latin typeface="Calibri" charset="0"/>
                        <a:ea typeface="Calibri" charset="0"/>
                        <a:cs typeface="Calibri" charset="0"/>
                      </a:endParaRPr>
                    </a:p>
                  </a:txBody>
                  <a:tcPr marL="32071" marR="32071" marT="32071" marB="32071"/>
                </a:tc>
                <a:extLst>
                  <a:ext uri="{0D108BD9-81ED-4DB2-BD59-A6C34878D82A}">
                    <a16:rowId xmlns:a16="http://schemas.microsoft.com/office/drawing/2014/main" xmlns="" val="4189530189"/>
                  </a:ext>
                </a:extLst>
              </a:tr>
              <a:tr h="261557">
                <a:tc>
                  <a:txBody>
                    <a:bodyPr/>
                    <a:lstStyle/>
                    <a:p>
                      <a:pPr fontAlgn="t"/>
                      <a:r>
                        <a:rPr lang="en-US" sz="1400">
                          <a:effectLst/>
                        </a:rPr>
                        <a:t>2</a:t>
                      </a:r>
                      <a:endParaRPr lang="en-US" sz="1400" b="0" i="0">
                        <a:solidFill>
                          <a:srgbClr val="000000"/>
                        </a:solidFill>
                        <a:effectLst/>
                        <a:latin typeface="Calibri" charset="0"/>
                        <a:ea typeface="Calibri" charset="0"/>
                        <a:cs typeface="Calibri" charset="0"/>
                      </a:endParaRPr>
                    </a:p>
                  </a:txBody>
                  <a:tcPr marL="32071" marR="32071" marT="32071" marB="32071"/>
                </a:tc>
                <a:tc>
                  <a:txBody>
                    <a:bodyPr/>
                    <a:lstStyle/>
                    <a:p>
                      <a:pPr fontAlgn="t"/>
                      <a:r>
                        <a:rPr lang="en-US" sz="1400">
                          <a:effectLst/>
                        </a:rPr>
                        <a:t>0.3879</a:t>
                      </a:r>
                      <a:endParaRPr lang="en-US" sz="1400" b="0" i="0">
                        <a:solidFill>
                          <a:srgbClr val="000000"/>
                        </a:solidFill>
                        <a:effectLst/>
                        <a:latin typeface="Calibri" charset="0"/>
                        <a:ea typeface="Calibri" charset="0"/>
                        <a:cs typeface="Calibri" charset="0"/>
                      </a:endParaRPr>
                    </a:p>
                  </a:txBody>
                  <a:tcPr marL="32071" marR="32071" marT="32071" marB="32071"/>
                </a:tc>
                <a:tc>
                  <a:txBody>
                    <a:bodyPr/>
                    <a:lstStyle/>
                    <a:p>
                      <a:pPr fontAlgn="t"/>
                      <a:r>
                        <a:rPr lang="en-US" sz="1400">
                          <a:effectLst/>
                        </a:rPr>
                        <a:t>74.4590</a:t>
                      </a:r>
                      <a:endParaRPr lang="en-US" sz="1400" b="0" i="0">
                        <a:solidFill>
                          <a:srgbClr val="000000"/>
                        </a:solidFill>
                        <a:effectLst/>
                        <a:latin typeface="Calibri" charset="0"/>
                        <a:ea typeface="Calibri" charset="0"/>
                        <a:cs typeface="Calibri" charset="0"/>
                      </a:endParaRPr>
                    </a:p>
                  </a:txBody>
                  <a:tcPr marL="32071" marR="32071" marT="32071" marB="32071"/>
                </a:tc>
                <a:tc>
                  <a:txBody>
                    <a:bodyPr/>
                    <a:lstStyle/>
                    <a:p>
                      <a:pPr fontAlgn="t"/>
                      <a:r>
                        <a:rPr lang="en-US" sz="1400" dirty="0">
                          <a:effectLst/>
                        </a:rPr>
                        <a:t>27.39421</a:t>
                      </a:r>
                      <a:endParaRPr lang="en-US" sz="1400" b="0" i="0" dirty="0">
                        <a:solidFill>
                          <a:srgbClr val="000000"/>
                        </a:solidFill>
                        <a:effectLst/>
                        <a:latin typeface="Calibri" charset="0"/>
                        <a:ea typeface="Calibri" charset="0"/>
                        <a:cs typeface="Calibri" charset="0"/>
                      </a:endParaRPr>
                    </a:p>
                  </a:txBody>
                  <a:tcPr marL="32071" marR="32071" marT="32071" marB="32071"/>
                </a:tc>
                <a:tc>
                  <a:txBody>
                    <a:bodyPr/>
                    <a:lstStyle/>
                    <a:p>
                      <a:pPr fontAlgn="t"/>
                      <a:r>
                        <a:rPr lang="en-US" sz="1400" dirty="0">
                          <a:effectLst/>
                        </a:rPr>
                        <a:t>DI2 Tenure</a:t>
                      </a:r>
                      <a:endParaRPr lang="en-US" sz="1400" b="0" i="0" dirty="0">
                        <a:solidFill>
                          <a:srgbClr val="000000"/>
                        </a:solidFill>
                        <a:effectLst/>
                        <a:latin typeface="Calibri" charset="0"/>
                        <a:ea typeface="Calibri" charset="0"/>
                        <a:cs typeface="Calibri" charset="0"/>
                      </a:endParaRPr>
                    </a:p>
                  </a:txBody>
                  <a:tcPr marL="32071" marR="32071" marT="32071" marB="32071"/>
                </a:tc>
                <a:tc>
                  <a:txBody>
                    <a:bodyPr/>
                    <a:lstStyle/>
                    <a:p>
                      <a:pPr fontAlgn="t"/>
                      <a:endParaRPr lang="en-US" sz="1400" b="0" i="0" dirty="0">
                        <a:solidFill>
                          <a:srgbClr val="000000"/>
                        </a:solidFill>
                        <a:effectLst/>
                        <a:latin typeface="Calibri" charset="0"/>
                        <a:ea typeface="Calibri" charset="0"/>
                        <a:cs typeface="Calibri" charset="0"/>
                      </a:endParaRPr>
                    </a:p>
                  </a:txBody>
                  <a:tcPr marL="32071" marR="32071" marT="32071" marB="32071"/>
                </a:tc>
                <a:extLst>
                  <a:ext uri="{0D108BD9-81ED-4DB2-BD59-A6C34878D82A}">
                    <a16:rowId xmlns:a16="http://schemas.microsoft.com/office/drawing/2014/main" xmlns="" val="1301606828"/>
                  </a:ext>
                </a:extLst>
              </a:tr>
              <a:tr h="261557">
                <a:tc>
                  <a:txBody>
                    <a:bodyPr/>
                    <a:lstStyle/>
                    <a:p>
                      <a:pPr fontAlgn="t"/>
                      <a:r>
                        <a:rPr lang="en-US" sz="1400" dirty="0">
                          <a:effectLst/>
                        </a:rPr>
                        <a:t>3</a:t>
                      </a:r>
                      <a:endParaRPr lang="en-US" sz="1400" b="0" i="0" dirty="0">
                        <a:solidFill>
                          <a:srgbClr val="000000"/>
                        </a:solidFill>
                        <a:effectLst/>
                        <a:latin typeface="Calibri" charset="0"/>
                        <a:ea typeface="Calibri" charset="0"/>
                        <a:cs typeface="Calibri" charset="0"/>
                      </a:endParaRPr>
                    </a:p>
                  </a:txBody>
                  <a:tcPr marL="32071" marR="32071" marT="32071" marB="32071">
                    <a:solidFill>
                      <a:srgbClr val="FFFF00"/>
                    </a:solidFill>
                  </a:tcPr>
                </a:tc>
                <a:tc>
                  <a:txBody>
                    <a:bodyPr/>
                    <a:lstStyle/>
                    <a:p>
                      <a:pPr fontAlgn="t"/>
                      <a:r>
                        <a:rPr lang="en-US" sz="1400" dirty="0">
                          <a:effectLst/>
                        </a:rPr>
                        <a:t>0.9527</a:t>
                      </a:r>
                      <a:endParaRPr lang="en-US" sz="1400" b="0" i="0" dirty="0">
                        <a:solidFill>
                          <a:srgbClr val="000000"/>
                        </a:solidFill>
                        <a:effectLst/>
                        <a:latin typeface="Calibri" charset="0"/>
                        <a:ea typeface="Calibri" charset="0"/>
                        <a:cs typeface="Calibri" charset="0"/>
                      </a:endParaRPr>
                    </a:p>
                  </a:txBody>
                  <a:tcPr marL="32071" marR="32071" marT="32071" marB="32071">
                    <a:solidFill>
                      <a:srgbClr val="FFFF00"/>
                    </a:solidFill>
                  </a:tcPr>
                </a:tc>
                <a:tc>
                  <a:txBody>
                    <a:bodyPr/>
                    <a:lstStyle/>
                    <a:p>
                      <a:pPr fontAlgn="t"/>
                      <a:r>
                        <a:rPr lang="en-US" sz="1400" dirty="0">
                          <a:effectLst/>
                        </a:rPr>
                        <a:t>3.1391</a:t>
                      </a:r>
                      <a:endParaRPr lang="en-US" sz="1400" b="0" i="0" dirty="0">
                        <a:solidFill>
                          <a:srgbClr val="000000"/>
                        </a:solidFill>
                        <a:effectLst/>
                        <a:latin typeface="Calibri" charset="0"/>
                        <a:ea typeface="Calibri" charset="0"/>
                        <a:cs typeface="Calibri" charset="0"/>
                      </a:endParaRPr>
                    </a:p>
                  </a:txBody>
                  <a:tcPr marL="32071" marR="32071" marT="32071" marB="32071">
                    <a:solidFill>
                      <a:srgbClr val="FFFF00"/>
                    </a:solidFill>
                  </a:tcPr>
                </a:tc>
                <a:tc>
                  <a:txBody>
                    <a:bodyPr/>
                    <a:lstStyle/>
                    <a:p>
                      <a:pPr fontAlgn="t"/>
                      <a:r>
                        <a:rPr lang="en-US" sz="1400" dirty="0">
                          <a:effectLst/>
                        </a:rPr>
                        <a:t>2.41887</a:t>
                      </a:r>
                      <a:endParaRPr lang="en-US" sz="1400" b="0" i="0" dirty="0">
                        <a:solidFill>
                          <a:srgbClr val="000000"/>
                        </a:solidFill>
                        <a:effectLst/>
                        <a:latin typeface="Calibri" charset="0"/>
                        <a:ea typeface="Calibri" charset="0"/>
                        <a:cs typeface="Calibri" charset="0"/>
                      </a:endParaRPr>
                    </a:p>
                  </a:txBody>
                  <a:tcPr marL="32071" marR="32071" marT="32071" marB="32071">
                    <a:solidFill>
                      <a:srgbClr val="FFFF00"/>
                    </a:solidFill>
                  </a:tcPr>
                </a:tc>
                <a:tc>
                  <a:txBody>
                    <a:bodyPr/>
                    <a:lstStyle/>
                    <a:p>
                      <a:pPr fontAlgn="t"/>
                      <a:r>
                        <a:rPr lang="en-US" sz="1400" dirty="0">
                          <a:effectLst/>
                        </a:rPr>
                        <a:t>DI1 NYB Tenure</a:t>
                      </a:r>
                      <a:endParaRPr lang="en-US" sz="1400" b="0" i="0" dirty="0">
                        <a:solidFill>
                          <a:srgbClr val="000000"/>
                        </a:solidFill>
                        <a:effectLst/>
                        <a:latin typeface="Calibri" charset="0"/>
                        <a:ea typeface="Calibri" charset="0"/>
                        <a:cs typeface="Calibri" charset="0"/>
                      </a:endParaRPr>
                    </a:p>
                  </a:txBody>
                  <a:tcPr marL="32071" marR="32071" marT="32071" marB="32071">
                    <a:solidFill>
                      <a:srgbClr val="FFFF00"/>
                    </a:solidFill>
                  </a:tcPr>
                </a:tc>
                <a:tc>
                  <a:txBody>
                    <a:bodyPr/>
                    <a:lstStyle/>
                    <a:p>
                      <a:pPr fontAlgn="t"/>
                      <a:r>
                        <a:rPr lang="en-US" sz="1400" b="0" i="0" dirty="0">
                          <a:solidFill>
                            <a:srgbClr val="000000"/>
                          </a:solidFill>
                          <a:effectLst/>
                          <a:latin typeface="Calibri" charset="0"/>
                          <a:ea typeface="Calibri" charset="0"/>
                          <a:cs typeface="Calibri" charset="0"/>
                        </a:rPr>
                        <a:t>PRESS: 34.21184</a:t>
                      </a:r>
                    </a:p>
                  </a:txBody>
                  <a:tcPr marL="32071" marR="32071" marT="32071" marB="32071">
                    <a:solidFill>
                      <a:srgbClr val="FFFF00"/>
                    </a:solidFill>
                  </a:tcPr>
                </a:tc>
                <a:extLst>
                  <a:ext uri="{0D108BD9-81ED-4DB2-BD59-A6C34878D82A}">
                    <a16:rowId xmlns:a16="http://schemas.microsoft.com/office/drawing/2014/main" xmlns="" val="2195679773"/>
                  </a:ext>
                </a:extLst>
              </a:tr>
              <a:tr h="261557">
                <a:tc>
                  <a:txBody>
                    <a:bodyPr/>
                    <a:lstStyle/>
                    <a:p>
                      <a:pPr fontAlgn="t"/>
                      <a:r>
                        <a:rPr lang="en-US" sz="1400">
                          <a:effectLst/>
                        </a:rPr>
                        <a:t>3</a:t>
                      </a:r>
                      <a:endParaRPr lang="en-US" sz="1400" b="0" i="0">
                        <a:solidFill>
                          <a:srgbClr val="000000"/>
                        </a:solidFill>
                        <a:effectLst/>
                        <a:latin typeface="Calibri" charset="0"/>
                        <a:ea typeface="Calibri" charset="0"/>
                        <a:cs typeface="Calibri" charset="0"/>
                      </a:endParaRPr>
                    </a:p>
                  </a:txBody>
                  <a:tcPr marL="32071" marR="32071" marT="32071" marB="32071"/>
                </a:tc>
                <a:tc>
                  <a:txBody>
                    <a:bodyPr/>
                    <a:lstStyle/>
                    <a:p>
                      <a:pPr fontAlgn="t"/>
                      <a:r>
                        <a:rPr lang="en-US" sz="1400">
                          <a:effectLst/>
                        </a:rPr>
                        <a:t>0.9420</a:t>
                      </a:r>
                      <a:endParaRPr lang="en-US" sz="1400" b="0" i="0">
                        <a:solidFill>
                          <a:srgbClr val="000000"/>
                        </a:solidFill>
                        <a:effectLst/>
                        <a:latin typeface="Calibri" charset="0"/>
                        <a:ea typeface="Calibri" charset="0"/>
                        <a:cs typeface="Calibri" charset="0"/>
                      </a:endParaRPr>
                    </a:p>
                  </a:txBody>
                  <a:tcPr marL="32071" marR="32071" marT="32071" marB="32071"/>
                </a:tc>
                <a:tc>
                  <a:txBody>
                    <a:bodyPr/>
                    <a:lstStyle/>
                    <a:p>
                      <a:pPr fontAlgn="t"/>
                      <a:r>
                        <a:rPr lang="en-US" sz="1400">
                          <a:effectLst/>
                        </a:rPr>
                        <a:t>4.5298</a:t>
                      </a:r>
                      <a:endParaRPr lang="en-US" sz="1400" b="0" i="0">
                        <a:solidFill>
                          <a:srgbClr val="000000"/>
                        </a:solidFill>
                        <a:effectLst/>
                        <a:latin typeface="Calibri" charset="0"/>
                        <a:ea typeface="Calibri" charset="0"/>
                        <a:cs typeface="Calibri" charset="0"/>
                      </a:endParaRPr>
                    </a:p>
                  </a:txBody>
                  <a:tcPr marL="32071" marR="32071" marT="32071" marB="32071"/>
                </a:tc>
                <a:tc>
                  <a:txBody>
                    <a:bodyPr/>
                    <a:lstStyle/>
                    <a:p>
                      <a:pPr fontAlgn="t"/>
                      <a:r>
                        <a:rPr lang="en-US" sz="1400">
                          <a:effectLst/>
                        </a:rPr>
                        <a:t>2.96684</a:t>
                      </a:r>
                      <a:endParaRPr lang="en-US" sz="1400" b="0" i="0">
                        <a:solidFill>
                          <a:srgbClr val="000000"/>
                        </a:solidFill>
                        <a:effectLst/>
                        <a:latin typeface="Calibri" charset="0"/>
                        <a:ea typeface="Calibri" charset="0"/>
                        <a:cs typeface="Calibri" charset="0"/>
                      </a:endParaRPr>
                    </a:p>
                  </a:txBody>
                  <a:tcPr marL="32071" marR="32071" marT="32071" marB="32071"/>
                </a:tc>
                <a:tc>
                  <a:txBody>
                    <a:bodyPr/>
                    <a:lstStyle/>
                    <a:p>
                      <a:pPr fontAlgn="t"/>
                      <a:r>
                        <a:rPr lang="en-US" sz="1400" dirty="0">
                          <a:effectLst/>
                        </a:rPr>
                        <a:t>DI2 NYB Tenure</a:t>
                      </a:r>
                      <a:endParaRPr lang="en-US" sz="1400" b="0" i="0" dirty="0">
                        <a:solidFill>
                          <a:srgbClr val="000000"/>
                        </a:solidFill>
                        <a:effectLst/>
                        <a:latin typeface="Calibri" charset="0"/>
                        <a:ea typeface="Calibri" charset="0"/>
                        <a:cs typeface="Calibri" charset="0"/>
                      </a:endParaRPr>
                    </a:p>
                  </a:txBody>
                  <a:tcPr marL="32071" marR="32071" marT="32071" marB="32071"/>
                </a:tc>
                <a:tc>
                  <a:txBody>
                    <a:bodyPr/>
                    <a:lstStyle/>
                    <a:p>
                      <a:pPr fontAlgn="t"/>
                      <a:endParaRPr lang="en-US" sz="1400" b="0" i="0" dirty="0">
                        <a:solidFill>
                          <a:srgbClr val="000000"/>
                        </a:solidFill>
                        <a:effectLst/>
                        <a:latin typeface="Calibri" charset="0"/>
                        <a:ea typeface="Calibri" charset="0"/>
                        <a:cs typeface="Calibri" charset="0"/>
                      </a:endParaRPr>
                    </a:p>
                  </a:txBody>
                  <a:tcPr marL="32071" marR="32071" marT="32071" marB="32071"/>
                </a:tc>
                <a:extLst>
                  <a:ext uri="{0D108BD9-81ED-4DB2-BD59-A6C34878D82A}">
                    <a16:rowId xmlns:a16="http://schemas.microsoft.com/office/drawing/2014/main" xmlns="" val="431789280"/>
                  </a:ext>
                </a:extLst>
              </a:tr>
              <a:tr h="261557">
                <a:tc>
                  <a:txBody>
                    <a:bodyPr/>
                    <a:lstStyle/>
                    <a:p>
                      <a:pPr fontAlgn="t"/>
                      <a:r>
                        <a:rPr lang="en-US" sz="1400">
                          <a:effectLst/>
                        </a:rPr>
                        <a:t>3</a:t>
                      </a:r>
                      <a:endParaRPr lang="en-US" sz="1400" b="0" i="0">
                        <a:solidFill>
                          <a:srgbClr val="000000"/>
                        </a:solidFill>
                        <a:effectLst/>
                        <a:latin typeface="Calibri" charset="0"/>
                        <a:ea typeface="Calibri" charset="0"/>
                        <a:cs typeface="Calibri" charset="0"/>
                      </a:endParaRPr>
                    </a:p>
                  </a:txBody>
                  <a:tcPr marL="32071" marR="32071" marT="32071" marB="32071"/>
                </a:tc>
                <a:tc>
                  <a:txBody>
                    <a:bodyPr/>
                    <a:lstStyle/>
                    <a:p>
                      <a:pPr fontAlgn="t"/>
                      <a:r>
                        <a:rPr lang="en-US" sz="1400">
                          <a:effectLst/>
                        </a:rPr>
                        <a:t>0.7332</a:t>
                      </a:r>
                      <a:endParaRPr lang="en-US" sz="1400" b="0" i="0">
                        <a:solidFill>
                          <a:srgbClr val="000000"/>
                        </a:solidFill>
                        <a:effectLst/>
                        <a:latin typeface="Calibri" charset="0"/>
                        <a:ea typeface="Calibri" charset="0"/>
                        <a:cs typeface="Calibri" charset="0"/>
                      </a:endParaRPr>
                    </a:p>
                  </a:txBody>
                  <a:tcPr marL="32071" marR="32071" marT="32071" marB="32071"/>
                </a:tc>
                <a:tc>
                  <a:txBody>
                    <a:bodyPr/>
                    <a:lstStyle/>
                    <a:p>
                      <a:pPr fontAlgn="t"/>
                      <a:r>
                        <a:rPr lang="en-US" sz="1400">
                          <a:effectLst/>
                        </a:rPr>
                        <a:t>31.6280</a:t>
                      </a:r>
                      <a:endParaRPr lang="en-US" sz="1400" b="0" i="0">
                        <a:solidFill>
                          <a:srgbClr val="000000"/>
                        </a:solidFill>
                        <a:effectLst/>
                        <a:latin typeface="Calibri" charset="0"/>
                        <a:ea typeface="Calibri" charset="0"/>
                        <a:cs typeface="Calibri" charset="0"/>
                      </a:endParaRPr>
                    </a:p>
                  </a:txBody>
                  <a:tcPr marL="32071" marR="32071" marT="32071" marB="32071"/>
                </a:tc>
                <a:tc>
                  <a:txBody>
                    <a:bodyPr/>
                    <a:lstStyle/>
                    <a:p>
                      <a:pPr fontAlgn="t"/>
                      <a:r>
                        <a:rPr lang="en-US" sz="1400">
                          <a:effectLst/>
                        </a:rPr>
                        <a:t>13.64379</a:t>
                      </a:r>
                      <a:endParaRPr lang="en-US" sz="1400" b="0" i="0">
                        <a:solidFill>
                          <a:srgbClr val="000000"/>
                        </a:solidFill>
                        <a:effectLst/>
                        <a:latin typeface="Calibri" charset="0"/>
                        <a:ea typeface="Calibri" charset="0"/>
                        <a:cs typeface="Calibri" charset="0"/>
                      </a:endParaRPr>
                    </a:p>
                  </a:txBody>
                  <a:tcPr marL="32071" marR="32071" marT="32071" marB="32071"/>
                </a:tc>
                <a:tc>
                  <a:txBody>
                    <a:bodyPr/>
                    <a:lstStyle/>
                    <a:p>
                      <a:pPr fontAlgn="t"/>
                      <a:r>
                        <a:rPr lang="en-US" sz="1400" dirty="0">
                          <a:effectLst/>
                        </a:rPr>
                        <a:t>DI1 DI2 Tenure</a:t>
                      </a:r>
                      <a:endParaRPr lang="en-US" sz="1400" b="0" i="0" dirty="0">
                        <a:solidFill>
                          <a:srgbClr val="000000"/>
                        </a:solidFill>
                        <a:effectLst/>
                        <a:latin typeface="Calibri" charset="0"/>
                        <a:ea typeface="Calibri" charset="0"/>
                        <a:cs typeface="Calibri" charset="0"/>
                      </a:endParaRPr>
                    </a:p>
                  </a:txBody>
                  <a:tcPr marL="32071" marR="32071" marT="32071" marB="32071"/>
                </a:tc>
                <a:tc>
                  <a:txBody>
                    <a:bodyPr/>
                    <a:lstStyle/>
                    <a:p>
                      <a:pPr fontAlgn="t"/>
                      <a:endParaRPr lang="en-US" sz="1400" b="0" i="0" dirty="0">
                        <a:solidFill>
                          <a:srgbClr val="000000"/>
                        </a:solidFill>
                        <a:effectLst/>
                        <a:latin typeface="Calibri" charset="0"/>
                        <a:ea typeface="Calibri" charset="0"/>
                        <a:cs typeface="Calibri" charset="0"/>
                      </a:endParaRPr>
                    </a:p>
                  </a:txBody>
                  <a:tcPr marL="32071" marR="32071" marT="32071" marB="32071"/>
                </a:tc>
                <a:extLst>
                  <a:ext uri="{0D108BD9-81ED-4DB2-BD59-A6C34878D82A}">
                    <a16:rowId xmlns:a16="http://schemas.microsoft.com/office/drawing/2014/main" xmlns="" val="1973741378"/>
                  </a:ext>
                </a:extLst>
              </a:tr>
              <a:tr h="261557">
                <a:tc>
                  <a:txBody>
                    <a:bodyPr/>
                    <a:lstStyle/>
                    <a:p>
                      <a:pPr fontAlgn="t"/>
                      <a:r>
                        <a:rPr lang="en-US" sz="1400">
                          <a:effectLst/>
                        </a:rPr>
                        <a:t>3</a:t>
                      </a:r>
                      <a:endParaRPr lang="en-US" sz="1400" b="0" i="0">
                        <a:solidFill>
                          <a:srgbClr val="000000"/>
                        </a:solidFill>
                        <a:effectLst/>
                        <a:latin typeface="Calibri" charset="0"/>
                        <a:ea typeface="Calibri" charset="0"/>
                        <a:cs typeface="Calibri" charset="0"/>
                      </a:endParaRPr>
                    </a:p>
                  </a:txBody>
                  <a:tcPr marL="32071" marR="32071" marT="32071" marB="32071"/>
                </a:tc>
                <a:tc>
                  <a:txBody>
                    <a:bodyPr/>
                    <a:lstStyle/>
                    <a:p>
                      <a:pPr fontAlgn="t"/>
                      <a:r>
                        <a:rPr lang="en-US" sz="1400">
                          <a:effectLst/>
                        </a:rPr>
                        <a:t>0.6928</a:t>
                      </a:r>
                      <a:endParaRPr lang="en-US" sz="1400" b="0" i="0">
                        <a:solidFill>
                          <a:srgbClr val="000000"/>
                        </a:solidFill>
                        <a:effectLst/>
                        <a:latin typeface="Calibri" charset="0"/>
                        <a:ea typeface="Calibri" charset="0"/>
                        <a:cs typeface="Calibri" charset="0"/>
                      </a:endParaRPr>
                    </a:p>
                  </a:txBody>
                  <a:tcPr marL="32071" marR="32071" marT="32071" marB="32071"/>
                </a:tc>
                <a:tc>
                  <a:txBody>
                    <a:bodyPr/>
                    <a:lstStyle/>
                    <a:p>
                      <a:pPr fontAlgn="t"/>
                      <a:r>
                        <a:rPr lang="en-US" sz="1400">
                          <a:effectLst/>
                        </a:rPr>
                        <a:t>36.8701</a:t>
                      </a:r>
                      <a:endParaRPr lang="en-US" sz="1400" b="0" i="0">
                        <a:solidFill>
                          <a:srgbClr val="000000"/>
                        </a:solidFill>
                        <a:effectLst/>
                        <a:latin typeface="Calibri" charset="0"/>
                        <a:ea typeface="Calibri" charset="0"/>
                        <a:cs typeface="Calibri" charset="0"/>
                      </a:endParaRPr>
                    </a:p>
                  </a:txBody>
                  <a:tcPr marL="32071" marR="32071" marT="32071" marB="32071"/>
                </a:tc>
                <a:tc>
                  <a:txBody>
                    <a:bodyPr/>
                    <a:lstStyle/>
                    <a:p>
                      <a:pPr fontAlgn="t"/>
                      <a:r>
                        <a:rPr lang="en-US" sz="1400">
                          <a:effectLst/>
                        </a:rPr>
                        <a:t>15.70925</a:t>
                      </a:r>
                      <a:endParaRPr lang="en-US" sz="1400" b="0" i="0">
                        <a:solidFill>
                          <a:srgbClr val="000000"/>
                        </a:solidFill>
                        <a:effectLst/>
                        <a:latin typeface="Calibri" charset="0"/>
                        <a:ea typeface="Calibri" charset="0"/>
                        <a:cs typeface="Calibri" charset="0"/>
                      </a:endParaRPr>
                    </a:p>
                  </a:txBody>
                  <a:tcPr marL="32071" marR="32071" marT="32071" marB="32071"/>
                </a:tc>
                <a:tc>
                  <a:txBody>
                    <a:bodyPr/>
                    <a:lstStyle/>
                    <a:p>
                      <a:pPr fontAlgn="t"/>
                      <a:r>
                        <a:rPr lang="en-US" sz="1400" dirty="0">
                          <a:effectLst/>
                        </a:rPr>
                        <a:t>DI1 DI2 NYB</a:t>
                      </a:r>
                      <a:endParaRPr lang="en-US" sz="1400" b="0" i="0" dirty="0">
                        <a:solidFill>
                          <a:srgbClr val="000000"/>
                        </a:solidFill>
                        <a:effectLst/>
                        <a:latin typeface="Calibri" charset="0"/>
                        <a:ea typeface="Calibri" charset="0"/>
                        <a:cs typeface="Calibri" charset="0"/>
                      </a:endParaRPr>
                    </a:p>
                  </a:txBody>
                  <a:tcPr marL="32071" marR="32071" marT="32071" marB="32071"/>
                </a:tc>
                <a:tc>
                  <a:txBody>
                    <a:bodyPr/>
                    <a:lstStyle/>
                    <a:p>
                      <a:pPr fontAlgn="t"/>
                      <a:endParaRPr lang="en-US" sz="1400" b="0" i="0" dirty="0">
                        <a:solidFill>
                          <a:srgbClr val="000000"/>
                        </a:solidFill>
                        <a:effectLst/>
                        <a:latin typeface="Calibri" charset="0"/>
                        <a:ea typeface="Calibri" charset="0"/>
                        <a:cs typeface="Calibri" charset="0"/>
                      </a:endParaRPr>
                    </a:p>
                  </a:txBody>
                  <a:tcPr marL="32071" marR="32071" marT="32071" marB="32071"/>
                </a:tc>
                <a:extLst>
                  <a:ext uri="{0D108BD9-81ED-4DB2-BD59-A6C34878D82A}">
                    <a16:rowId xmlns:a16="http://schemas.microsoft.com/office/drawing/2014/main" xmlns="" val="2526948769"/>
                  </a:ext>
                </a:extLst>
              </a:tr>
              <a:tr h="380159">
                <a:tc>
                  <a:txBody>
                    <a:bodyPr/>
                    <a:lstStyle/>
                    <a:p>
                      <a:pPr fontAlgn="t"/>
                      <a:r>
                        <a:rPr lang="en-US" sz="1400" dirty="0">
                          <a:effectLst/>
                        </a:rPr>
                        <a:t>4</a:t>
                      </a:r>
                      <a:endParaRPr lang="en-US" sz="1400" b="0" i="0" dirty="0">
                        <a:solidFill>
                          <a:srgbClr val="000000"/>
                        </a:solidFill>
                        <a:effectLst/>
                        <a:latin typeface="Calibri" charset="0"/>
                        <a:ea typeface="Calibri" charset="0"/>
                        <a:cs typeface="Calibri" charset="0"/>
                      </a:endParaRPr>
                    </a:p>
                  </a:txBody>
                  <a:tcPr marL="32071" marR="32071" marT="32071" marB="32071"/>
                </a:tc>
                <a:tc>
                  <a:txBody>
                    <a:bodyPr/>
                    <a:lstStyle/>
                    <a:p>
                      <a:pPr fontAlgn="t"/>
                      <a:r>
                        <a:rPr lang="en-US" sz="1400" dirty="0">
                          <a:effectLst/>
                        </a:rPr>
                        <a:t>0.9538</a:t>
                      </a:r>
                      <a:endParaRPr lang="en-US" sz="1400" b="0" i="0" dirty="0">
                        <a:solidFill>
                          <a:srgbClr val="000000"/>
                        </a:solidFill>
                        <a:effectLst/>
                        <a:latin typeface="Calibri" charset="0"/>
                        <a:ea typeface="Calibri" charset="0"/>
                        <a:cs typeface="Calibri" charset="0"/>
                      </a:endParaRPr>
                    </a:p>
                  </a:txBody>
                  <a:tcPr marL="32071" marR="32071" marT="32071" marB="32071"/>
                </a:tc>
                <a:tc>
                  <a:txBody>
                    <a:bodyPr/>
                    <a:lstStyle/>
                    <a:p>
                      <a:pPr fontAlgn="t"/>
                      <a:r>
                        <a:rPr lang="en-US" sz="1400" dirty="0">
                          <a:effectLst/>
                        </a:rPr>
                        <a:t>5.0000</a:t>
                      </a:r>
                      <a:endParaRPr lang="en-US" sz="1400" b="0" i="0" dirty="0">
                        <a:solidFill>
                          <a:srgbClr val="000000"/>
                        </a:solidFill>
                        <a:effectLst/>
                        <a:latin typeface="Calibri" charset="0"/>
                        <a:ea typeface="Calibri" charset="0"/>
                        <a:cs typeface="Calibri" charset="0"/>
                      </a:endParaRPr>
                    </a:p>
                  </a:txBody>
                  <a:tcPr marL="32071" marR="32071" marT="32071" marB="32071"/>
                </a:tc>
                <a:tc>
                  <a:txBody>
                    <a:bodyPr/>
                    <a:lstStyle/>
                    <a:p>
                      <a:pPr fontAlgn="t"/>
                      <a:r>
                        <a:rPr lang="en-US" sz="1400">
                          <a:effectLst/>
                        </a:rPr>
                        <a:t>2.75807</a:t>
                      </a:r>
                      <a:endParaRPr lang="en-US" sz="1400" b="0" i="0">
                        <a:solidFill>
                          <a:srgbClr val="000000"/>
                        </a:solidFill>
                        <a:effectLst/>
                        <a:latin typeface="Calibri" charset="0"/>
                        <a:ea typeface="Calibri" charset="0"/>
                        <a:cs typeface="Calibri" charset="0"/>
                      </a:endParaRPr>
                    </a:p>
                  </a:txBody>
                  <a:tcPr marL="32071" marR="32071" marT="32071" marB="32071"/>
                </a:tc>
                <a:tc>
                  <a:txBody>
                    <a:bodyPr/>
                    <a:lstStyle/>
                    <a:p>
                      <a:pPr fontAlgn="t"/>
                      <a:r>
                        <a:rPr lang="en-US" sz="1400" dirty="0">
                          <a:effectLst/>
                        </a:rPr>
                        <a:t>DI1 DI2 NYB Tenure</a:t>
                      </a:r>
                      <a:endParaRPr lang="en-US" sz="1400" b="0" i="0" dirty="0">
                        <a:solidFill>
                          <a:srgbClr val="000000"/>
                        </a:solidFill>
                        <a:effectLst/>
                        <a:latin typeface="Calibri" charset="0"/>
                        <a:ea typeface="Calibri" charset="0"/>
                        <a:cs typeface="Calibri" charset="0"/>
                      </a:endParaRPr>
                    </a:p>
                  </a:txBody>
                  <a:tcPr marL="32071" marR="32071" marT="32071" marB="32071"/>
                </a:tc>
                <a:tc>
                  <a:txBody>
                    <a:bodyPr/>
                    <a:lstStyle/>
                    <a:p>
                      <a:pPr fontAlgn="t"/>
                      <a:r>
                        <a:rPr lang="en-US" sz="1400" b="0" i="0" dirty="0" smtClean="0">
                          <a:solidFill>
                            <a:srgbClr val="000000"/>
                          </a:solidFill>
                          <a:effectLst/>
                          <a:latin typeface="Calibri" charset="0"/>
                          <a:ea typeface="Calibri" charset="0"/>
                          <a:cs typeface="Calibri" charset="0"/>
                        </a:rPr>
                        <a:t>PRESS:</a:t>
                      </a:r>
                      <a:r>
                        <a:rPr lang="en-US" sz="1400" b="0" i="0" baseline="0" dirty="0" smtClean="0">
                          <a:solidFill>
                            <a:srgbClr val="000000"/>
                          </a:solidFill>
                          <a:effectLst/>
                          <a:latin typeface="Calibri" charset="0"/>
                          <a:ea typeface="Calibri" charset="0"/>
                          <a:cs typeface="Calibri" charset="0"/>
                        </a:rPr>
                        <a:t> 38.66372</a:t>
                      </a:r>
                      <a:endParaRPr lang="en-US" sz="1400" b="0" i="0" dirty="0">
                        <a:solidFill>
                          <a:srgbClr val="000000"/>
                        </a:solidFill>
                        <a:effectLst/>
                        <a:latin typeface="Calibri" charset="0"/>
                        <a:ea typeface="Calibri" charset="0"/>
                        <a:cs typeface="Calibri" charset="0"/>
                      </a:endParaRPr>
                    </a:p>
                  </a:txBody>
                  <a:tcPr marL="32071" marR="32071" marT="32071" marB="32071"/>
                </a:tc>
                <a:extLst>
                  <a:ext uri="{0D108BD9-81ED-4DB2-BD59-A6C34878D82A}">
                    <a16:rowId xmlns:a16="http://schemas.microsoft.com/office/drawing/2014/main" xmlns="" val="2327185004"/>
                  </a:ext>
                </a:extLst>
              </a:tr>
            </a:tbl>
          </a:graphicData>
        </a:graphic>
      </p:graphicFrame>
      <p:sp>
        <p:nvSpPr>
          <p:cNvPr id="5" name="Title 1">
            <a:extLst>
              <a:ext uri="{FF2B5EF4-FFF2-40B4-BE49-F238E27FC236}">
                <a16:creationId xmlns:a16="http://schemas.microsoft.com/office/drawing/2014/main" xmlns="" id="{CBCD87B8-559C-4C45-A56A-C7C2709DEBAB}"/>
              </a:ext>
            </a:extLst>
          </p:cNvPr>
          <p:cNvSpPr>
            <a:spLocks noGrp="1"/>
          </p:cNvSpPr>
          <p:nvPr>
            <p:ph type="title"/>
          </p:nvPr>
        </p:nvSpPr>
        <p:spPr>
          <a:xfrm>
            <a:off x="395748" y="87107"/>
            <a:ext cx="10515600" cy="1325563"/>
          </a:xfrm>
        </p:spPr>
        <p:txBody>
          <a:bodyPr/>
          <a:lstStyle/>
          <a:p>
            <a:r>
              <a:rPr lang="en-US" dirty="0"/>
              <a:t>Lockerbie Model</a:t>
            </a:r>
          </a:p>
        </p:txBody>
      </p:sp>
      <p:sp>
        <p:nvSpPr>
          <p:cNvPr id="8" name="Rectangle 7">
            <a:extLst>
              <a:ext uri="{FF2B5EF4-FFF2-40B4-BE49-F238E27FC236}">
                <a16:creationId xmlns:a16="http://schemas.microsoft.com/office/drawing/2014/main" xmlns="" id="{442D2D6A-B660-44D2-BC6B-592CE4B354E3}"/>
              </a:ext>
            </a:extLst>
          </p:cNvPr>
          <p:cNvSpPr/>
          <p:nvPr/>
        </p:nvSpPr>
        <p:spPr>
          <a:xfrm>
            <a:off x="530941" y="1056499"/>
            <a:ext cx="5710409" cy="400110"/>
          </a:xfrm>
          <a:prstGeom prst="rect">
            <a:avLst/>
          </a:prstGeom>
        </p:spPr>
        <p:txBody>
          <a:bodyPr wrap="none">
            <a:spAutoFit/>
          </a:bodyPr>
          <a:lstStyle/>
          <a:p>
            <a:r>
              <a:rPr lang="en-US" sz="2000" b="1" i="0" dirty="0">
                <a:solidFill>
                  <a:srgbClr val="000000"/>
                </a:solidFill>
                <a:effectLst/>
                <a:latin typeface="Calibri" charset="0"/>
                <a:ea typeface="Calibri" charset="0"/>
                <a:cs typeface="Calibri" charset="0"/>
              </a:rPr>
              <a:t>All possible regressions for IV to DI1 DI2 NYB Tenure</a:t>
            </a:r>
            <a:endParaRPr lang="en-US" sz="2000" b="1" dirty="0">
              <a:latin typeface="Calibri" charset="0"/>
              <a:ea typeface="Calibri" charset="0"/>
              <a:cs typeface="Calibri" charset="0"/>
            </a:endParaRPr>
          </a:p>
        </p:txBody>
      </p:sp>
    </p:spTree>
    <p:extLst>
      <p:ext uri="{BB962C8B-B14F-4D97-AF65-F5344CB8AC3E}">
        <p14:creationId xmlns:p14="http://schemas.microsoft.com/office/powerpoint/2010/main" val="122814440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A7910779-BBFD-41F7-92C1-9E33AFAAE035}"/>
              </a:ext>
            </a:extLst>
          </p:cNvPr>
          <p:cNvSpPr>
            <a:spLocks noGrp="1"/>
          </p:cNvSpPr>
          <p:nvPr>
            <p:ph idx="1"/>
          </p:nvPr>
        </p:nvSpPr>
        <p:spPr>
          <a:xfrm>
            <a:off x="528483" y="1176695"/>
            <a:ext cx="11225981" cy="5401085"/>
          </a:xfrm>
        </p:spPr>
        <p:txBody>
          <a:bodyPr>
            <a:normAutofit/>
          </a:bodyPr>
          <a:lstStyle/>
          <a:p>
            <a:r>
              <a:rPr lang="en-US" b="1" dirty="0"/>
              <a:t>Modeling: Backward selection and stepwise selection</a:t>
            </a:r>
          </a:p>
          <a:p>
            <a:pPr marL="176213" indent="60325">
              <a:buNone/>
            </a:pPr>
            <a:r>
              <a:rPr lang="en-US" dirty="0"/>
              <a:t>Results indicate that a simplified model is preferred:</a:t>
            </a:r>
          </a:p>
          <a:p>
            <a:pPr marL="0" indent="236538">
              <a:buNone/>
            </a:pPr>
            <a:r>
              <a:rPr lang="en-US" dirty="0">
                <a:solidFill>
                  <a:srgbClr val="FF0000"/>
                </a:solidFill>
              </a:rPr>
              <a:t>Incumbent </a:t>
            </a:r>
            <a:r>
              <a:rPr lang="en-US" dirty="0" err="1">
                <a:solidFill>
                  <a:srgbClr val="FF0000"/>
                </a:solidFill>
              </a:rPr>
              <a:t>Vote_hat</a:t>
            </a:r>
            <a:r>
              <a:rPr lang="en-US" dirty="0">
                <a:solidFill>
                  <a:srgbClr val="FF0000"/>
                </a:solidFill>
              </a:rPr>
              <a:t>=16.64592 + 1.30288 Next Year Better-1.37258Tenure</a:t>
            </a:r>
          </a:p>
          <a:p>
            <a:pPr marL="0" indent="0">
              <a:buNone/>
            </a:pPr>
            <a:endParaRPr lang="en-US" sz="700" dirty="0"/>
          </a:p>
          <a:p>
            <a:pPr marL="0" indent="0">
              <a:buNone/>
            </a:pPr>
            <a:endParaRPr lang="en-US" sz="700" dirty="0"/>
          </a:p>
          <a:p>
            <a:pPr marL="0" indent="0">
              <a:buNone/>
            </a:pPr>
            <a:endParaRPr lang="en-US" sz="700" dirty="0"/>
          </a:p>
          <a:p>
            <a:r>
              <a:rPr lang="en-US" b="1" dirty="0"/>
              <a:t>Diagnostics:</a:t>
            </a:r>
          </a:p>
          <a:p>
            <a:pPr marL="0" indent="236538">
              <a:buNone/>
            </a:pPr>
            <a:r>
              <a:rPr lang="en-US" sz="2400" dirty="0"/>
              <a:t>Shapiro-Wilk Test indicates that the data is normally distributed.</a:t>
            </a:r>
          </a:p>
          <a:p>
            <a:pPr marL="0" indent="236538">
              <a:buNone/>
            </a:pPr>
            <a:r>
              <a:rPr lang="en-US" sz="2400" dirty="0"/>
              <a:t>VIF and condition index indicate no multicollinearity problem.</a:t>
            </a:r>
          </a:p>
          <a:p>
            <a:pPr marL="0" indent="236538">
              <a:buNone/>
            </a:pPr>
            <a:r>
              <a:rPr lang="en-US" sz="2400" dirty="0"/>
              <a:t>Durbin-Watson D shows no autocorrelation.</a:t>
            </a:r>
          </a:p>
          <a:p>
            <a:pPr marL="0" indent="0">
              <a:buNone/>
            </a:pPr>
            <a:endParaRPr lang="en-US" sz="800" dirty="0"/>
          </a:p>
          <a:p>
            <a:pPr marL="0" indent="0">
              <a:buNone/>
            </a:pPr>
            <a:endParaRPr lang="en-US" sz="2400" dirty="0"/>
          </a:p>
          <a:p>
            <a:endParaRPr lang="en-US" dirty="0"/>
          </a:p>
        </p:txBody>
      </p:sp>
      <p:sp>
        <p:nvSpPr>
          <p:cNvPr id="4" name="Title 1">
            <a:extLst>
              <a:ext uri="{FF2B5EF4-FFF2-40B4-BE49-F238E27FC236}">
                <a16:creationId xmlns:a16="http://schemas.microsoft.com/office/drawing/2014/main" xmlns="" id="{A5EB4EEC-0DDA-408D-AC20-6F41DA812F1B}"/>
              </a:ext>
            </a:extLst>
          </p:cNvPr>
          <p:cNvSpPr txBox="1">
            <a:spLocks/>
          </p:cNvSpPr>
          <p:nvPr/>
        </p:nvSpPr>
        <p:spPr>
          <a:xfrm>
            <a:off x="395748" y="87107"/>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Lockerbie Model</a:t>
            </a:r>
          </a:p>
        </p:txBody>
      </p:sp>
    </p:spTree>
    <p:extLst>
      <p:ext uri="{BB962C8B-B14F-4D97-AF65-F5344CB8AC3E}">
        <p14:creationId xmlns:p14="http://schemas.microsoft.com/office/powerpoint/2010/main" val="195766671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CB988C2E-C456-4863-B4E0-6B1F17F51CCE}"/>
              </a:ext>
            </a:extLst>
          </p:cNvPr>
          <p:cNvSpPr>
            <a:spLocks noGrp="1"/>
          </p:cNvSpPr>
          <p:nvPr>
            <p:ph idx="1"/>
          </p:nvPr>
        </p:nvSpPr>
        <p:spPr>
          <a:xfrm>
            <a:off x="395748" y="1307774"/>
            <a:ext cx="11560278" cy="728974"/>
          </a:xfrm>
        </p:spPr>
        <p:txBody>
          <a:bodyPr>
            <a:normAutofit/>
          </a:bodyPr>
          <a:lstStyle/>
          <a:p>
            <a:r>
              <a:rPr lang="en-US" b="1" dirty="0"/>
              <a:t>Outlier and influential points</a:t>
            </a:r>
          </a:p>
          <a:p>
            <a:endParaRPr lang="en-US" b="1" dirty="0"/>
          </a:p>
          <a:p>
            <a:pPr marL="0" indent="0">
              <a:buNone/>
            </a:pPr>
            <a:endParaRPr lang="en-US" b="1" dirty="0"/>
          </a:p>
        </p:txBody>
      </p:sp>
      <p:sp>
        <p:nvSpPr>
          <p:cNvPr id="4" name="Title 1">
            <a:extLst>
              <a:ext uri="{FF2B5EF4-FFF2-40B4-BE49-F238E27FC236}">
                <a16:creationId xmlns:a16="http://schemas.microsoft.com/office/drawing/2014/main" xmlns="" id="{BF57DC94-6321-4DB3-872C-84D94937A035}"/>
              </a:ext>
            </a:extLst>
          </p:cNvPr>
          <p:cNvSpPr txBox="1">
            <a:spLocks/>
          </p:cNvSpPr>
          <p:nvPr/>
        </p:nvSpPr>
        <p:spPr>
          <a:xfrm>
            <a:off x="395748" y="87107"/>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Lockerbie Model</a:t>
            </a:r>
          </a:p>
        </p:txBody>
      </p:sp>
      <p:graphicFrame>
        <p:nvGraphicFramePr>
          <p:cNvPr id="6" name="Table 5">
            <a:extLst>
              <a:ext uri="{FF2B5EF4-FFF2-40B4-BE49-F238E27FC236}">
                <a16:creationId xmlns:a16="http://schemas.microsoft.com/office/drawing/2014/main" xmlns="" id="{233A0340-7306-4758-A757-C6C02BFD635E}"/>
              </a:ext>
            </a:extLst>
          </p:cNvPr>
          <p:cNvGraphicFramePr>
            <a:graphicFrameLocks noGrp="1"/>
          </p:cNvGraphicFramePr>
          <p:nvPr>
            <p:extLst>
              <p:ext uri="{D42A27DB-BD31-4B8C-83A1-F6EECF244321}">
                <p14:modId xmlns:p14="http://schemas.microsoft.com/office/powerpoint/2010/main" val="1071626969"/>
              </p:ext>
            </p:extLst>
          </p:nvPr>
        </p:nvGraphicFramePr>
        <p:xfrm>
          <a:off x="0" y="1865608"/>
          <a:ext cx="6618059" cy="3894146"/>
        </p:xfrm>
        <a:graphic>
          <a:graphicData uri="http://schemas.openxmlformats.org/drawingml/2006/table">
            <a:tbl>
              <a:tblPr firstRow="1">
                <a:tableStyleId>{69012ECD-51FC-41F1-AA8D-1B2483CD663E}</a:tableStyleId>
              </a:tblPr>
              <a:tblGrid>
                <a:gridCol w="502625">
                  <a:extLst>
                    <a:ext uri="{9D8B030D-6E8A-4147-A177-3AD203B41FA5}">
                      <a16:colId xmlns:a16="http://schemas.microsoft.com/office/drawing/2014/main" xmlns="" val="2445473619"/>
                    </a:ext>
                  </a:extLst>
                </a:gridCol>
                <a:gridCol w="858618">
                  <a:extLst>
                    <a:ext uri="{9D8B030D-6E8A-4147-A177-3AD203B41FA5}">
                      <a16:colId xmlns:a16="http://schemas.microsoft.com/office/drawing/2014/main" xmlns="" val="531166275"/>
                    </a:ext>
                  </a:extLst>
                </a:gridCol>
                <a:gridCol w="727267">
                  <a:extLst>
                    <a:ext uri="{9D8B030D-6E8A-4147-A177-3AD203B41FA5}">
                      <a16:colId xmlns:a16="http://schemas.microsoft.com/office/drawing/2014/main" xmlns="" val="3671509253"/>
                    </a:ext>
                  </a:extLst>
                </a:gridCol>
                <a:gridCol w="635404">
                  <a:extLst>
                    <a:ext uri="{9D8B030D-6E8A-4147-A177-3AD203B41FA5}">
                      <a16:colId xmlns:a16="http://schemas.microsoft.com/office/drawing/2014/main" xmlns="" val="2892331441"/>
                    </a:ext>
                  </a:extLst>
                </a:gridCol>
                <a:gridCol w="722375">
                  <a:extLst>
                    <a:ext uri="{9D8B030D-6E8A-4147-A177-3AD203B41FA5}">
                      <a16:colId xmlns:a16="http://schemas.microsoft.com/office/drawing/2014/main" xmlns="" val="2825364007"/>
                    </a:ext>
                  </a:extLst>
                </a:gridCol>
                <a:gridCol w="802114">
                  <a:extLst>
                    <a:ext uri="{9D8B030D-6E8A-4147-A177-3AD203B41FA5}">
                      <a16:colId xmlns:a16="http://schemas.microsoft.com/office/drawing/2014/main" xmlns="" val="1432408317"/>
                    </a:ext>
                  </a:extLst>
                </a:gridCol>
                <a:gridCol w="725926">
                  <a:extLst>
                    <a:ext uri="{9D8B030D-6E8A-4147-A177-3AD203B41FA5}">
                      <a16:colId xmlns:a16="http://schemas.microsoft.com/office/drawing/2014/main" xmlns="" val="4226167810"/>
                    </a:ext>
                  </a:extLst>
                </a:gridCol>
                <a:gridCol w="815743">
                  <a:extLst>
                    <a:ext uri="{9D8B030D-6E8A-4147-A177-3AD203B41FA5}">
                      <a16:colId xmlns:a16="http://schemas.microsoft.com/office/drawing/2014/main" xmlns="" val="1984515604"/>
                    </a:ext>
                  </a:extLst>
                </a:gridCol>
                <a:gridCol w="827987">
                  <a:extLst>
                    <a:ext uri="{9D8B030D-6E8A-4147-A177-3AD203B41FA5}">
                      <a16:colId xmlns:a16="http://schemas.microsoft.com/office/drawing/2014/main" xmlns="" val="377102585"/>
                    </a:ext>
                  </a:extLst>
                </a:gridCol>
              </a:tblGrid>
              <a:tr h="267367">
                <a:tc gridSpan="9">
                  <a:txBody>
                    <a:bodyPr/>
                    <a:lstStyle/>
                    <a:p>
                      <a:pPr marL="0" marR="0" algn="ctr">
                        <a:lnSpc>
                          <a:spcPct val="107000"/>
                        </a:lnSpc>
                        <a:spcBef>
                          <a:spcPts val="300"/>
                        </a:spcBef>
                        <a:spcAft>
                          <a:spcPts val="300"/>
                        </a:spcAft>
                      </a:pPr>
                      <a:r>
                        <a:rPr lang="en-US" sz="1200" dirty="0">
                          <a:effectLst/>
                        </a:rPr>
                        <a:t>Output Statistics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38100" marR="38100" marT="0" marB="0" anchor="b"/>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xmlns="" val="2248958931"/>
                  </a:ext>
                </a:extLst>
              </a:tr>
              <a:tr h="267367">
                <a:tc rowSpan="2">
                  <a:txBody>
                    <a:bodyPr/>
                    <a:lstStyle/>
                    <a:p>
                      <a:pPr marL="0" marR="0" algn="ctr">
                        <a:lnSpc>
                          <a:spcPct val="107000"/>
                        </a:lnSpc>
                        <a:spcBef>
                          <a:spcPts val="300"/>
                        </a:spcBef>
                        <a:spcAft>
                          <a:spcPts val="300"/>
                        </a:spcAft>
                      </a:pPr>
                      <a:r>
                        <a:rPr lang="en-US" sz="1200" dirty="0" err="1">
                          <a:effectLst/>
                        </a:rPr>
                        <a:t>Obs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38100" marR="38100" marT="0" marB="0" anchor="b"/>
                </a:tc>
                <a:tc rowSpan="2">
                  <a:txBody>
                    <a:bodyPr/>
                    <a:lstStyle/>
                    <a:p>
                      <a:pPr marL="0" marR="0" algn="ctr">
                        <a:lnSpc>
                          <a:spcPct val="107000"/>
                        </a:lnSpc>
                        <a:spcBef>
                          <a:spcPts val="300"/>
                        </a:spcBef>
                        <a:spcAft>
                          <a:spcPts val="300"/>
                        </a:spcAft>
                      </a:pPr>
                      <a:r>
                        <a:rPr lang="en-US" sz="1200" dirty="0">
                          <a:effectLst/>
                        </a:rPr>
                        <a:t>Cook’s D</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38100" marR="38100" marT="0" marB="0" anchor="b"/>
                </a:tc>
                <a:tc rowSpan="2">
                  <a:txBody>
                    <a:bodyPr/>
                    <a:lstStyle/>
                    <a:p>
                      <a:pPr marL="0" marR="0" algn="ctr">
                        <a:lnSpc>
                          <a:spcPct val="107000"/>
                        </a:lnSpc>
                        <a:spcBef>
                          <a:spcPts val="300"/>
                        </a:spcBef>
                        <a:spcAft>
                          <a:spcPts val="300"/>
                        </a:spcAft>
                      </a:pPr>
                      <a:r>
                        <a:rPr lang="en-US" sz="1200" dirty="0" err="1">
                          <a:effectLst/>
                        </a:rPr>
                        <a:t>RStudent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38100" marR="38100" marT="0" marB="0" anchor="b"/>
                </a:tc>
                <a:tc rowSpan="2">
                  <a:txBody>
                    <a:bodyPr/>
                    <a:lstStyle/>
                    <a:p>
                      <a:pPr marL="0" marR="0" algn="ctr">
                        <a:lnSpc>
                          <a:spcPct val="107000"/>
                        </a:lnSpc>
                        <a:spcBef>
                          <a:spcPts val="300"/>
                        </a:spcBef>
                        <a:spcAft>
                          <a:spcPts val="300"/>
                        </a:spcAft>
                      </a:pPr>
                      <a:r>
                        <a:rPr lang="en-US" sz="1200" dirty="0">
                          <a:effectLst/>
                        </a:rPr>
                        <a:t>Hat </a:t>
                      </a:r>
                      <a:r>
                        <a:rPr lang="en-US" sz="1200" dirty="0" err="1" smtClean="0">
                          <a:effectLst/>
                        </a:rPr>
                        <a:t>Diag</a:t>
                      </a:r>
                      <a:r>
                        <a:rPr lang="en-US" sz="1200" dirty="0">
                          <a:effectLst/>
                        </a:rPr>
                        <a:t/>
                      </a:r>
                      <a:br>
                        <a:rPr lang="en-US" sz="1200" dirty="0">
                          <a:effectLst/>
                        </a:rPr>
                      </a:br>
                      <a:r>
                        <a:rPr lang="en-US" sz="1200" dirty="0">
                          <a:effectLst/>
                        </a:rPr>
                        <a:t>H</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38100" marR="38100" marT="0" marB="0" anchor="b"/>
                </a:tc>
                <a:tc rowSpan="2">
                  <a:txBody>
                    <a:bodyPr/>
                    <a:lstStyle/>
                    <a:p>
                      <a:pPr marL="0" marR="0" algn="ctr">
                        <a:lnSpc>
                          <a:spcPct val="107000"/>
                        </a:lnSpc>
                        <a:spcBef>
                          <a:spcPts val="300"/>
                        </a:spcBef>
                        <a:spcAft>
                          <a:spcPts val="300"/>
                        </a:spcAft>
                      </a:pPr>
                      <a:r>
                        <a:rPr lang="en-US" sz="1200" dirty="0" err="1">
                          <a:effectLst/>
                        </a:rPr>
                        <a:t>Cov</a:t>
                      </a:r>
                      <a:r>
                        <a:rPr lang="en-US" sz="1200" dirty="0">
                          <a:effectLst/>
                        </a:rPr>
                        <a:t/>
                      </a:r>
                      <a:br>
                        <a:rPr lang="en-US" sz="1200" dirty="0">
                          <a:effectLst/>
                        </a:rPr>
                      </a:br>
                      <a:r>
                        <a:rPr lang="en-US" sz="1200" dirty="0">
                          <a:effectLst/>
                        </a:rPr>
                        <a:t>Ratio</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38100" marR="38100" marT="0" marB="0" anchor="b"/>
                </a:tc>
                <a:tc rowSpan="2">
                  <a:txBody>
                    <a:bodyPr/>
                    <a:lstStyle/>
                    <a:p>
                      <a:pPr marL="0" marR="0" algn="ctr">
                        <a:lnSpc>
                          <a:spcPct val="107000"/>
                        </a:lnSpc>
                        <a:spcBef>
                          <a:spcPts val="300"/>
                        </a:spcBef>
                        <a:spcAft>
                          <a:spcPts val="300"/>
                        </a:spcAft>
                      </a:pPr>
                      <a:r>
                        <a:rPr lang="en-US" sz="1200">
                          <a:effectLst/>
                        </a:rPr>
                        <a:t>DFFITS</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8100" marR="38100" marT="0" marB="0" anchor="b"/>
                </a:tc>
                <a:tc gridSpan="3">
                  <a:txBody>
                    <a:bodyPr/>
                    <a:lstStyle/>
                    <a:p>
                      <a:pPr marL="0" marR="0" algn="ctr">
                        <a:lnSpc>
                          <a:spcPct val="107000"/>
                        </a:lnSpc>
                        <a:spcBef>
                          <a:spcPts val="300"/>
                        </a:spcBef>
                        <a:spcAft>
                          <a:spcPts val="300"/>
                        </a:spcAft>
                      </a:pPr>
                      <a:r>
                        <a:rPr lang="en-US" sz="1200">
                          <a:effectLst/>
                        </a:rPr>
                        <a:t>DFBETAS</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8100" marR="38100" marT="0" marB="0" anchor="b"/>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xmlns="" val="2719675635"/>
                  </a:ext>
                </a:extLst>
              </a:tr>
              <a:tr h="418375">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marR="0" algn="ctr">
                        <a:lnSpc>
                          <a:spcPct val="107000"/>
                        </a:lnSpc>
                        <a:spcBef>
                          <a:spcPts val="300"/>
                        </a:spcBef>
                        <a:spcAft>
                          <a:spcPts val="300"/>
                        </a:spcAft>
                      </a:pPr>
                      <a:r>
                        <a:rPr lang="en-US" sz="1200">
                          <a:effectLst/>
                        </a:rPr>
                        <a:t>Intercept</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8100" marR="38100" marT="0" marB="0" anchor="b"/>
                </a:tc>
                <a:tc>
                  <a:txBody>
                    <a:bodyPr/>
                    <a:lstStyle/>
                    <a:p>
                      <a:pPr marL="0" marR="0" algn="ctr">
                        <a:lnSpc>
                          <a:spcPct val="107000"/>
                        </a:lnSpc>
                        <a:spcBef>
                          <a:spcPts val="300"/>
                        </a:spcBef>
                        <a:spcAft>
                          <a:spcPts val="300"/>
                        </a:spcAft>
                      </a:pPr>
                      <a:r>
                        <a:rPr lang="en-US" sz="1200">
                          <a:effectLst/>
                        </a:rPr>
                        <a:t>NYB</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8100" marR="38100" marT="0" marB="0" anchor="b"/>
                </a:tc>
                <a:tc>
                  <a:txBody>
                    <a:bodyPr/>
                    <a:lstStyle/>
                    <a:p>
                      <a:pPr marL="0" marR="0" algn="ctr">
                        <a:lnSpc>
                          <a:spcPct val="107000"/>
                        </a:lnSpc>
                        <a:spcBef>
                          <a:spcPts val="300"/>
                        </a:spcBef>
                        <a:spcAft>
                          <a:spcPts val="300"/>
                        </a:spcAft>
                      </a:pPr>
                      <a:r>
                        <a:rPr lang="en-US" sz="1200">
                          <a:effectLst/>
                        </a:rPr>
                        <a:t>Tenure</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8100" marR="38100" marT="0" marB="0" anchor="b"/>
                </a:tc>
                <a:extLst>
                  <a:ext uri="{0D108BD9-81ED-4DB2-BD59-A6C34878D82A}">
                    <a16:rowId xmlns:a16="http://schemas.microsoft.com/office/drawing/2014/main" xmlns="" val="3142323864"/>
                  </a:ext>
                </a:extLst>
              </a:tr>
              <a:tr h="267367">
                <a:tc>
                  <a:txBody>
                    <a:bodyPr/>
                    <a:lstStyle/>
                    <a:p>
                      <a:pPr marL="0" marR="0" algn="ctr">
                        <a:lnSpc>
                          <a:spcPct val="107000"/>
                        </a:lnSpc>
                        <a:spcBef>
                          <a:spcPts val="300"/>
                        </a:spcBef>
                        <a:spcAft>
                          <a:spcPts val="300"/>
                        </a:spcAft>
                      </a:pPr>
                      <a:r>
                        <a:rPr lang="en-US" sz="1200">
                          <a:effectLst/>
                        </a:rPr>
                        <a:t>1</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8100" marR="38100" marT="0" marB="0"/>
                </a:tc>
                <a:tc>
                  <a:txBody>
                    <a:bodyPr/>
                    <a:lstStyle/>
                    <a:p>
                      <a:pPr marL="0" marR="0" algn="ctr">
                        <a:lnSpc>
                          <a:spcPct val="107000"/>
                        </a:lnSpc>
                        <a:spcBef>
                          <a:spcPts val="300"/>
                        </a:spcBef>
                        <a:spcAft>
                          <a:spcPts val="300"/>
                        </a:spcAft>
                      </a:pPr>
                      <a:r>
                        <a:rPr lang="en-US" sz="1050">
                          <a:effectLst/>
                        </a:rPr>
                        <a:t>0.002</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8100" marR="38100" marT="0" marB="0"/>
                </a:tc>
                <a:tc>
                  <a:txBody>
                    <a:bodyPr/>
                    <a:lstStyle/>
                    <a:p>
                      <a:pPr marL="0" marR="0" algn="ctr">
                        <a:lnSpc>
                          <a:spcPct val="107000"/>
                        </a:lnSpc>
                        <a:spcBef>
                          <a:spcPts val="300"/>
                        </a:spcBef>
                        <a:spcAft>
                          <a:spcPts val="300"/>
                        </a:spcAft>
                      </a:pPr>
                      <a:r>
                        <a:rPr lang="en-US" sz="1050">
                          <a:effectLst/>
                        </a:rPr>
                        <a:t>-0.1649</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8100" marR="38100" marT="0" marB="0"/>
                </a:tc>
                <a:tc>
                  <a:txBody>
                    <a:bodyPr/>
                    <a:lstStyle/>
                    <a:p>
                      <a:pPr marL="0" marR="0" algn="ctr">
                        <a:lnSpc>
                          <a:spcPct val="107000"/>
                        </a:lnSpc>
                        <a:spcBef>
                          <a:spcPts val="300"/>
                        </a:spcBef>
                        <a:spcAft>
                          <a:spcPts val="300"/>
                        </a:spcAft>
                      </a:pPr>
                      <a:r>
                        <a:rPr lang="en-US" sz="1050">
                          <a:effectLst/>
                        </a:rPr>
                        <a:t>0.1671</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8100" marR="38100" marT="0" marB="0"/>
                </a:tc>
                <a:tc>
                  <a:txBody>
                    <a:bodyPr/>
                    <a:lstStyle/>
                    <a:p>
                      <a:pPr marL="0" marR="0" algn="ctr">
                        <a:lnSpc>
                          <a:spcPct val="107000"/>
                        </a:lnSpc>
                        <a:spcBef>
                          <a:spcPts val="300"/>
                        </a:spcBef>
                        <a:spcAft>
                          <a:spcPts val="300"/>
                        </a:spcAft>
                      </a:pPr>
                      <a:r>
                        <a:rPr lang="en-US" sz="1050">
                          <a:effectLst/>
                        </a:rPr>
                        <a:t>1.7714</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8100" marR="38100" marT="0" marB="0"/>
                </a:tc>
                <a:tc>
                  <a:txBody>
                    <a:bodyPr/>
                    <a:lstStyle/>
                    <a:p>
                      <a:pPr marL="0" marR="0" algn="ctr">
                        <a:lnSpc>
                          <a:spcPct val="107000"/>
                        </a:lnSpc>
                        <a:spcBef>
                          <a:spcPts val="300"/>
                        </a:spcBef>
                        <a:spcAft>
                          <a:spcPts val="300"/>
                        </a:spcAft>
                      </a:pPr>
                      <a:r>
                        <a:rPr lang="en-US" sz="1050">
                          <a:effectLst/>
                        </a:rPr>
                        <a:t>-0.0739</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8100" marR="38100" marT="0" marB="0"/>
                </a:tc>
                <a:tc>
                  <a:txBody>
                    <a:bodyPr/>
                    <a:lstStyle/>
                    <a:p>
                      <a:pPr marL="0" marR="0" algn="ctr">
                        <a:lnSpc>
                          <a:spcPct val="107000"/>
                        </a:lnSpc>
                        <a:spcBef>
                          <a:spcPts val="300"/>
                        </a:spcBef>
                        <a:spcAft>
                          <a:spcPts val="300"/>
                        </a:spcAft>
                      </a:pPr>
                      <a:r>
                        <a:rPr lang="en-US" sz="1050">
                          <a:effectLst/>
                        </a:rPr>
                        <a:t>0.0055</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8100" marR="38100" marT="0" marB="0"/>
                </a:tc>
                <a:tc>
                  <a:txBody>
                    <a:bodyPr/>
                    <a:lstStyle/>
                    <a:p>
                      <a:pPr marL="0" marR="0" algn="ctr">
                        <a:lnSpc>
                          <a:spcPct val="107000"/>
                        </a:lnSpc>
                        <a:spcBef>
                          <a:spcPts val="300"/>
                        </a:spcBef>
                        <a:spcAft>
                          <a:spcPts val="300"/>
                        </a:spcAft>
                      </a:pPr>
                      <a:r>
                        <a:rPr lang="en-US" sz="1050">
                          <a:effectLst/>
                        </a:rPr>
                        <a:t>-0.0208</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8100" marR="38100" marT="0" marB="0"/>
                </a:tc>
                <a:tc>
                  <a:txBody>
                    <a:bodyPr/>
                    <a:lstStyle/>
                    <a:p>
                      <a:pPr marL="0" marR="0" algn="ctr">
                        <a:lnSpc>
                          <a:spcPct val="107000"/>
                        </a:lnSpc>
                        <a:spcBef>
                          <a:spcPts val="300"/>
                        </a:spcBef>
                        <a:spcAft>
                          <a:spcPts val="300"/>
                        </a:spcAft>
                      </a:pPr>
                      <a:r>
                        <a:rPr lang="en-US" sz="1050">
                          <a:effectLst/>
                        </a:rPr>
                        <a:t>0.0456</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8100" marR="38100" marT="0" marB="0"/>
                </a:tc>
                <a:extLst>
                  <a:ext uri="{0D108BD9-81ED-4DB2-BD59-A6C34878D82A}">
                    <a16:rowId xmlns:a16="http://schemas.microsoft.com/office/drawing/2014/main" xmlns="" val="3440183954"/>
                  </a:ext>
                </a:extLst>
              </a:tr>
              <a:tr h="267367">
                <a:tc>
                  <a:txBody>
                    <a:bodyPr/>
                    <a:lstStyle/>
                    <a:p>
                      <a:pPr marL="0" marR="0" algn="ctr">
                        <a:lnSpc>
                          <a:spcPct val="107000"/>
                        </a:lnSpc>
                        <a:spcBef>
                          <a:spcPts val="300"/>
                        </a:spcBef>
                        <a:spcAft>
                          <a:spcPts val="300"/>
                        </a:spcAft>
                      </a:pPr>
                      <a:r>
                        <a:rPr lang="en-US" sz="1200" dirty="0">
                          <a:effectLst/>
                        </a:rPr>
                        <a:t>2</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38100" marR="38100" marT="0" marB="0"/>
                </a:tc>
                <a:tc>
                  <a:txBody>
                    <a:bodyPr/>
                    <a:lstStyle/>
                    <a:p>
                      <a:pPr marL="0" marR="0" algn="ctr">
                        <a:lnSpc>
                          <a:spcPct val="107000"/>
                        </a:lnSpc>
                        <a:spcBef>
                          <a:spcPts val="300"/>
                        </a:spcBef>
                        <a:spcAft>
                          <a:spcPts val="300"/>
                        </a:spcAft>
                      </a:pPr>
                      <a:r>
                        <a:rPr lang="en-US" sz="1050">
                          <a:effectLst/>
                        </a:rPr>
                        <a:t>0.043</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8100" marR="38100" marT="0" marB="0"/>
                </a:tc>
                <a:tc>
                  <a:txBody>
                    <a:bodyPr/>
                    <a:lstStyle/>
                    <a:p>
                      <a:pPr marL="0" marR="0" algn="ctr">
                        <a:lnSpc>
                          <a:spcPct val="107000"/>
                        </a:lnSpc>
                        <a:spcBef>
                          <a:spcPts val="300"/>
                        </a:spcBef>
                        <a:spcAft>
                          <a:spcPts val="300"/>
                        </a:spcAft>
                      </a:pPr>
                      <a:r>
                        <a:rPr lang="en-US" sz="1050">
                          <a:effectLst/>
                        </a:rPr>
                        <a:t>-0.8987</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8100" marR="38100" marT="0" marB="0"/>
                </a:tc>
                <a:tc>
                  <a:txBody>
                    <a:bodyPr/>
                    <a:lstStyle/>
                    <a:p>
                      <a:pPr marL="0" marR="0" algn="ctr">
                        <a:lnSpc>
                          <a:spcPct val="107000"/>
                        </a:lnSpc>
                        <a:spcBef>
                          <a:spcPts val="300"/>
                        </a:spcBef>
                        <a:spcAft>
                          <a:spcPts val="300"/>
                        </a:spcAft>
                      </a:pPr>
                      <a:r>
                        <a:rPr lang="en-US" sz="1050">
                          <a:effectLst/>
                        </a:rPr>
                        <a:t>0.1349</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8100" marR="38100" marT="0" marB="0"/>
                </a:tc>
                <a:tc>
                  <a:txBody>
                    <a:bodyPr/>
                    <a:lstStyle/>
                    <a:p>
                      <a:pPr marL="0" marR="0" algn="ctr">
                        <a:lnSpc>
                          <a:spcPct val="107000"/>
                        </a:lnSpc>
                        <a:spcBef>
                          <a:spcPts val="300"/>
                        </a:spcBef>
                        <a:spcAft>
                          <a:spcPts val="300"/>
                        </a:spcAft>
                      </a:pPr>
                      <a:r>
                        <a:rPr lang="en-US" sz="1050">
                          <a:effectLst/>
                        </a:rPr>
                        <a:t>1.2435</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8100" marR="38100" marT="0" marB="0"/>
                </a:tc>
                <a:tc>
                  <a:txBody>
                    <a:bodyPr/>
                    <a:lstStyle/>
                    <a:p>
                      <a:pPr marL="0" marR="0" algn="ctr">
                        <a:lnSpc>
                          <a:spcPct val="107000"/>
                        </a:lnSpc>
                        <a:spcBef>
                          <a:spcPts val="300"/>
                        </a:spcBef>
                        <a:spcAft>
                          <a:spcPts val="300"/>
                        </a:spcAft>
                      </a:pPr>
                      <a:r>
                        <a:rPr lang="en-US" sz="1050">
                          <a:effectLst/>
                        </a:rPr>
                        <a:t>-0.3549</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8100" marR="38100" marT="0" marB="0"/>
                </a:tc>
                <a:tc>
                  <a:txBody>
                    <a:bodyPr/>
                    <a:lstStyle/>
                    <a:p>
                      <a:pPr marL="0" marR="0" algn="ctr">
                        <a:lnSpc>
                          <a:spcPct val="107000"/>
                        </a:lnSpc>
                        <a:spcBef>
                          <a:spcPts val="300"/>
                        </a:spcBef>
                        <a:spcAft>
                          <a:spcPts val="300"/>
                        </a:spcAft>
                      </a:pPr>
                      <a:r>
                        <a:rPr lang="en-US" sz="1050">
                          <a:effectLst/>
                        </a:rPr>
                        <a:t>0.0331</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8100" marR="38100" marT="0" marB="0"/>
                </a:tc>
                <a:tc>
                  <a:txBody>
                    <a:bodyPr/>
                    <a:lstStyle/>
                    <a:p>
                      <a:pPr marL="0" marR="0" algn="ctr">
                        <a:lnSpc>
                          <a:spcPct val="107000"/>
                        </a:lnSpc>
                        <a:spcBef>
                          <a:spcPts val="300"/>
                        </a:spcBef>
                        <a:spcAft>
                          <a:spcPts val="300"/>
                        </a:spcAft>
                      </a:pPr>
                      <a:r>
                        <a:rPr lang="en-US" sz="1050">
                          <a:effectLst/>
                        </a:rPr>
                        <a:t>-0.0167</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8100" marR="38100" marT="0" marB="0"/>
                </a:tc>
                <a:tc>
                  <a:txBody>
                    <a:bodyPr/>
                    <a:lstStyle/>
                    <a:p>
                      <a:pPr marL="0" marR="0" algn="ctr">
                        <a:lnSpc>
                          <a:spcPct val="107000"/>
                        </a:lnSpc>
                        <a:spcBef>
                          <a:spcPts val="300"/>
                        </a:spcBef>
                        <a:spcAft>
                          <a:spcPts val="300"/>
                        </a:spcAft>
                      </a:pPr>
                      <a:r>
                        <a:rPr lang="en-US" sz="1050">
                          <a:effectLst/>
                        </a:rPr>
                        <a:t>-0.2018</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8100" marR="38100" marT="0" marB="0"/>
                </a:tc>
                <a:extLst>
                  <a:ext uri="{0D108BD9-81ED-4DB2-BD59-A6C34878D82A}">
                    <a16:rowId xmlns:a16="http://schemas.microsoft.com/office/drawing/2014/main" xmlns="" val="3600269781"/>
                  </a:ext>
                </a:extLst>
              </a:tr>
              <a:tr h="267367">
                <a:tc>
                  <a:txBody>
                    <a:bodyPr/>
                    <a:lstStyle/>
                    <a:p>
                      <a:pPr marL="0" marR="0" algn="ctr">
                        <a:lnSpc>
                          <a:spcPct val="107000"/>
                        </a:lnSpc>
                        <a:spcBef>
                          <a:spcPts val="300"/>
                        </a:spcBef>
                        <a:spcAft>
                          <a:spcPts val="300"/>
                        </a:spcAft>
                      </a:pPr>
                      <a:r>
                        <a:rPr lang="en-US" sz="1200" dirty="0">
                          <a:effectLst/>
                        </a:rPr>
                        <a:t>3</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38100" marR="38100" marT="0" marB="0"/>
                </a:tc>
                <a:tc>
                  <a:txBody>
                    <a:bodyPr/>
                    <a:lstStyle/>
                    <a:p>
                      <a:pPr marL="0" marR="0" algn="ctr">
                        <a:lnSpc>
                          <a:spcPct val="107000"/>
                        </a:lnSpc>
                        <a:spcBef>
                          <a:spcPts val="300"/>
                        </a:spcBef>
                        <a:spcAft>
                          <a:spcPts val="300"/>
                        </a:spcAft>
                      </a:pPr>
                      <a:r>
                        <a:rPr lang="en-US" sz="1050">
                          <a:effectLst/>
                        </a:rPr>
                        <a:t>0.147</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8100" marR="38100" marT="0" marB="0"/>
                </a:tc>
                <a:tc>
                  <a:txBody>
                    <a:bodyPr/>
                    <a:lstStyle/>
                    <a:p>
                      <a:pPr marL="0" marR="0" algn="ctr">
                        <a:lnSpc>
                          <a:spcPct val="107000"/>
                        </a:lnSpc>
                        <a:spcBef>
                          <a:spcPts val="300"/>
                        </a:spcBef>
                        <a:spcAft>
                          <a:spcPts val="300"/>
                        </a:spcAft>
                      </a:pPr>
                      <a:r>
                        <a:rPr lang="en-US" sz="1050">
                          <a:effectLst/>
                        </a:rPr>
                        <a:t>1.4224</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8100" marR="38100" marT="0" marB="0"/>
                </a:tc>
                <a:tc>
                  <a:txBody>
                    <a:bodyPr/>
                    <a:lstStyle/>
                    <a:p>
                      <a:pPr marL="0" marR="0" algn="ctr">
                        <a:lnSpc>
                          <a:spcPct val="107000"/>
                        </a:lnSpc>
                        <a:spcBef>
                          <a:spcPts val="300"/>
                        </a:spcBef>
                        <a:spcAft>
                          <a:spcPts val="300"/>
                        </a:spcAft>
                      </a:pPr>
                      <a:r>
                        <a:rPr lang="en-US" sz="1050">
                          <a:effectLst/>
                        </a:rPr>
                        <a:t>0.1969</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8100" marR="38100" marT="0" marB="0"/>
                </a:tc>
                <a:tc>
                  <a:txBody>
                    <a:bodyPr/>
                    <a:lstStyle/>
                    <a:p>
                      <a:pPr marL="0" marR="0" algn="ctr">
                        <a:lnSpc>
                          <a:spcPct val="107000"/>
                        </a:lnSpc>
                        <a:spcBef>
                          <a:spcPts val="300"/>
                        </a:spcBef>
                        <a:spcAft>
                          <a:spcPts val="300"/>
                        </a:spcAft>
                      </a:pPr>
                      <a:r>
                        <a:rPr lang="en-US" sz="1050">
                          <a:effectLst/>
                        </a:rPr>
                        <a:t>0.8678</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8100" marR="38100" marT="0" marB="0"/>
                </a:tc>
                <a:tc>
                  <a:txBody>
                    <a:bodyPr/>
                    <a:lstStyle/>
                    <a:p>
                      <a:pPr marL="0" marR="0" algn="ctr">
                        <a:lnSpc>
                          <a:spcPct val="107000"/>
                        </a:lnSpc>
                        <a:spcBef>
                          <a:spcPts val="300"/>
                        </a:spcBef>
                        <a:spcAft>
                          <a:spcPts val="300"/>
                        </a:spcAft>
                      </a:pPr>
                      <a:r>
                        <a:rPr lang="en-US" sz="1050">
                          <a:effectLst/>
                        </a:rPr>
                        <a:t>0.7043</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8100" marR="38100" marT="0" marB="0"/>
                </a:tc>
                <a:tc>
                  <a:txBody>
                    <a:bodyPr/>
                    <a:lstStyle/>
                    <a:p>
                      <a:pPr marL="0" marR="0" algn="ctr">
                        <a:lnSpc>
                          <a:spcPct val="107000"/>
                        </a:lnSpc>
                        <a:spcBef>
                          <a:spcPts val="300"/>
                        </a:spcBef>
                        <a:spcAft>
                          <a:spcPts val="300"/>
                        </a:spcAft>
                      </a:pPr>
                      <a:r>
                        <a:rPr lang="en-US" sz="1050">
                          <a:effectLst/>
                        </a:rPr>
                        <a:t>-0.1907</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8100" marR="38100" marT="0" marB="0"/>
                </a:tc>
                <a:tc>
                  <a:txBody>
                    <a:bodyPr/>
                    <a:lstStyle/>
                    <a:p>
                      <a:pPr marL="0" marR="0" algn="ctr">
                        <a:lnSpc>
                          <a:spcPct val="107000"/>
                        </a:lnSpc>
                        <a:spcBef>
                          <a:spcPts val="300"/>
                        </a:spcBef>
                        <a:spcAft>
                          <a:spcPts val="300"/>
                        </a:spcAft>
                      </a:pPr>
                      <a:r>
                        <a:rPr lang="en-US" sz="1050">
                          <a:effectLst/>
                        </a:rPr>
                        <a:t>0.3293</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8100" marR="38100" marT="0" marB="0"/>
                </a:tc>
                <a:tc>
                  <a:txBody>
                    <a:bodyPr/>
                    <a:lstStyle/>
                    <a:p>
                      <a:pPr marL="0" marR="0" algn="ctr">
                        <a:lnSpc>
                          <a:spcPct val="107000"/>
                        </a:lnSpc>
                        <a:spcBef>
                          <a:spcPts val="300"/>
                        </a:spcBef>
                        <a:spcAft>
                          <a:spcPts val="300"/>
                        </a:spcAft>
                      </a:pPr>
                      <a:r>
                        <a:rPr lang="en-US" sz="1050">
                          <a:effectLst/>
                        </a:rPr>
                        <a:t>-0.4019</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8100" marR="38100" marT="0" marB="0"/>
                </a:tc>
                <a:extLst>
                  <a:ext uri="{0D108BD9-81ED-4DB2-BD59-A6C34878D82A}">
                    <a16:rowId xmlns:a16="http://schemas.microsoft.com/office/drawing/2014/main" xmlns="" val="1943019118"/>
                  </a:ext>
                </a:extLst>
              </a:tr>
              <a:tr h="267367">
                <a:tc>
                  <a:txBody>
                    <a:bodyPr/>
                    <a:lstStyle/>
                    <a:p>
                      <a:pPr marL="0" marR="0" algn="ctr">
                        <a:lnSpc>
                          <a:spcPct val="107000"/>
                        </a:lnSpc>
                        <a:spcBef>
                          <a:spcPts val="300"/>
                        </a:spcBef>
                        <a:spcAft>
                          <a:spcPts val="300"/>
                        </a:spcAft>
                      </a:pPr>
                      <a:r>
                        <a:rPr lang="en-US" sz="1200" dirty="0">
                          <a:effectLst/>
                        </a:rPr>
                        <a:t>4</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38100" marR="38100" marT="0" marB="0"/>
                </a:tc>
                <a:tc>
                  <a:txBody>
                    <a:bodyPr/>
                    <a:lstStyle/>
                    <a:p>
                      <a:pPr marL="0" marR="0" algn="ctr">
                        <a:lnSpc>
                          <a:spcPct val="107000"/>
                        </a:lnSpc>
                        <a:spcBef>
                          <a:spcPts val="300"/>
                        </a:spcBef>
                        <a:spcAft>
                          <a:spcPts val="300"/>
                        </a:spcAft>
                      </a:pPr>
                      <a:r>
                        <a:rPr lang="en-US" sz="1050">
                          <a:effectLst/>
                        </a:rPr>
                        <a:t>0.026</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8100" marR="38100" marT="0" marB="0"/>
                </a:tc>
                <a:tc>
                  <a:txBody>
                    <a:bodyPr/>
                    <a:lstStyle/>
                    <a:p>
                      <a:pPr marL="0" marR="0" algn="ctr">
                        <a:lnSpc>
                          <a:spcPct val="107000"/>
                        </a:lnSpc>
                        <a:spcBef>
                          <a:spcPts val="300"/>
                        </a:spcBef>
                        <a:spcAft>
                          <a:spcPts val="300"/>
                        </a:spcAft>
                      </a:pPr>
                      <a:r>
                        <a:rPr lang="en-US" sz="1050">
                          <a:effectLst/>
                        </a:rPr>
                        <a:t>0.6106</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8100" marR="38100" marT="0" marB="0"/>
                </a:tc>
                <a:tc>
                  <a:txBody>
                    <a:bodyPr/>
                    <a:lstStyle/>
                    <a:p>
                      <a:pPr marL="0" marR="0" algn="ctr">
                        <a:lnSpc>
                          <a:spcPct val="107000"/>
                        </a:lnSpc>
                        <a:spcBef>
                          <a:spcPts val="300"/>
                        </a:spcBef>
                        <a:spcAft>
                          <a:spcPts val="300"/>
                        </a:spcAft>
                      </a:pPr>
                      <a:r>
                        <a:rPr lang="en-US" sz="1050">
                          <a:effectLst/>
                        </a:rPr>
                        <a:t>0.1627</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8100" marR="38100" marT="0" marB="0"/>
                </a:tc>
                <a:tc>
                  <a:txBody>
                    <a:bodyPr/>
                    <a:lstStyle/>
                    <a:p>
                      <a:pPr marL="0" marR="0" algn="ctr">
                        <a:lnSpc>
                          <a:spcPct val="107000"/>
                        </a:lnSpc>
                        <a:spcBef>
                          <a:spcPts val="300"/>
                        </a:spcBef>
                        <a:spcAft>
                          <a:spcPts val="300"/>
                        </a:spcAft>
                      </a:pPr>
                      <a:r>
                        <a:rPr lang="en-US" sz="1050">
                          <a:effectLst/>
                        </a:rPr>
                        <a:t>1.5258</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8100" marR="38100" marT="0" marB="0"/>
                </a:tc>
                <a:tc>
                  <a:txBody>
                    <a:bodyPr/>
                    <a:lstStyle/>
                    <a:p>
                      <a:pPr marL="0" marR="0" algn="ctr">
                        <a:lnSpc>
                          <a:spcPct val="107000"/>
                        </a:lnSpc>
                        <a:spcBef>
                          <a:spcPts val="300"/>
                        </a:spcBef>
                        <a:spcAft>
                          <a:spcPts val="300"/>
                        </a:spcAft>
                      </a:pPr>
                      <a:r>
                        <a:rPr lang="en-US" sz="1050">
                          <a:effectLst/>
                        </a:rPr>
                        <a:t>0.2692</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8100" marR="38100" marT="0" marB="0"/>
                </a:tc>
                <a:tc>
                  <a:txBody>
                    <a:bodyPr/>
                    <a:lstStyle/>
                    <a:p>
                      <a:pPr marL="0" marR="0" algn="ctr">
                        <a:lnSpc>
                          <a:spcPct val="107000"/>
                        </a:lnSpc>
                        <a:spcBef>
                          <a:spcPts val="300"/>
                        </a:spcBef>
                        <a:spcAft>
                          <a:spcPts val="300"/>
                        </a:spcAft>
                      </a:pPr>
                      <a:r>
                        <a:rPr lang="en-US" sz="1050">
                          <a:effectLst/>
                        </a:rPr>
                        <a:t>0.0971</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8100" marR="38100" marT="0" marB="0"/>
                </a:tc>
                <a:tc>
                  <a:txBody>
                    <a:bodyPr/>
                    <a:lstStyle/>
                    <a:p>
                      <a:pPr marL="0" marR="0" algn="ctr">
                        <a:lnSpc>
                          <a:spcPct val="107000"/>
                        </a:lnSpc>
                        <a:spcBef>
                          <a:spcPts val="300"/>
                        </a:spcBef>
                        <a:spcAft>
                          <a:spcPts val="300"/>
                        </a:spcAft>
                      </a:pPr>
                      <a:r>
                        <a:rPr lang="en-US" sz="1050">
                          <a:effectLst/>
                        </a:rPr>
                        <a:t>-0.1119</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8100" marR="38100" marT="0" marB="0"/>
                </a:tc>
                <a:tc>
                  <a:txBody>
                    <a:bodyPr/>
                    <a:lstStyle/>
                    <a:p>
                      <a:pPr marL="0" marR="0" algn="ctr">
                        <a:lnSpc>
                          <a:spcPct val="107000"/>
                        </a:lnSpc>
                        <a:spcBef>
                          <a:spcPts val="300"/>
                        </a:spcBef>
                        <a:spcAft>
                          <a:spcPts val="300"/>
                        </a:spcAft>
                      </a:pPr>
                      <a:r>
                        <a:rPr lang="en-US" sz="1050">
                          <a:effectLst/>
                        </a:rPr>
                        <a:t>0.1408</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8100" marR="38100" marT="0" marB="0"/>
                </a:tc>
                <a:extLst>
                  <a:ext uri="{0D108BD9-81ED-4DB2-BD59-A6C34878D82A}">
                    <a16:rowId xmlns:a16="http://schemas.microsoft.com/office/drawing/2014/main" xmlns="" val="418374359"/>
                  </a:ext>
                </a:extLst>
              </a:tr>
              <a:tr h="267367">
                <a:tc>
                  <a:txBody>
                    <a:bodyPr/>
                    <a:lstStyle/>
                    <a:p>
                      <a:pPr marL="0" marR="0" algn="ctr">
                        <a:lnSpc>
                          <a:spcPct val="107000"/>
                        </a:lnSpc>
                        <a:spcBef>
                          <a:spcPts val="300"/>
                        </a:spcBef>
                        <a:spcAft>
                          <a:spcPts val="300"/>
                        </a:spcAft>
                      </a:pPr>
                      <a:r>
                        <a:rPr lang="en-US" sz="1200" dirty="0">
                          <a:effectLst/>
                        </a:rPr>
                        <a:t>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38100" marR="38100" marT="0" marB="0"/>
                </a:tc>
                <a:tc>
                  <a:txBody>
                    <a:bodyPr/>
                    <a:lstStyle/>
                    <a:p>
                      <a:pPr marL="0" marR="0" algn="ctr">
                        <a:lnSpc>
                          <a:spcPct val="107000"/>
                        </a:lnSpc>
                        <a:spcBef>
                          <a:spcPts val="300"/>
                        </a:spcBef>
                        <a:spcAft>
                          <a:spcPts val="300"/>
                        </a:spcAft>
                      </a:pPr>
                      <a:r>
                        <a:rPr lang="en-US" sz="1050">
                          <a:effectLst/>
                        </a:rPr>
                        <a:t>0.069</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8100" marR="38100" marT="0" marB="0"/>
                </a:tc>
                <a:tc>
                  <a:txBody>
                    <a:bodyPr/>
                    <a:lstStyle/>
                    <a:p>
                      <a:pPr marL="0" marR="0" algn="ctr">
                        <a:lnSpc>
                          <a:spcPct val="107000"/>
                        </a:lnSpc>
                        <a:spcBef>
                          <a:spcPts val="300"/>
                        </a:spcBef>
                        <a:spcAft>
                          <a:spcPts val="300"/>
                        </a:spcAft>
                      </a:pPr>
                      <a:r>
                        <a:rPr lang="en-US" sz="1050">
                          <a:effectLst/>
                        </a:rPr>
                        <a:t>0.7815</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8100" marR="38100" marT="0" marB="0"/>
                </a:tc>
                <a:tc>
                  <a:txBody>
                    <a:bodyPr/>
                    <a:lstStyle/>
                    <a:p>
                      <a:pPr marL="0" marR="0" algn="ctr">
                        <a:lnSpc>
                          <a:spcPct val="107000"/>
                        </a:lnSpc>
                        <a:spcBef>
                          <a:spcPts val="300"/>
                        </a:spcBef>
                        <a:spcAft>
                          <a:spcPts val="300"/>
                        </a:spcAft>
                      </a:pPr>
                      <a:r>
                        <a:rPr lang="en-US" sz="1050">
                          <a:effectLst/>
                        </a:rPr>
                        <a:t>0.2438</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8100" marR="38100" marT="0" marB="0"/>
                </a:tc>
                <a:tc>
                  <a:txBody>
                    <a:bodyPr/>
                    <a:lstStyle/>
                    <a:p>
                      <a:pPr marL="0" marR="0" algn="ctr">
                        <a:lnSpc>
                          <a:spcPct val="107000"/>
                        </a:lnSpc>
                        <a:spcBef>
                          <a:spcPts val="300"/>
                        </a:spcBef>
                        <a:spcAft>
                          <a:spcPts val="300"/>
                        </a:spcAft>
                      </a:pPr>
                      <a:r>
                        <a:rPr lang="en-US" sz="1050">
                          <a:effectLst/>
                        </a:rPr>
                        <a:t>1.5359</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8100" marR="38100" marT="0" marB="0"/>
                </a:tc>
                <a:tc>
                  <a:txBody>
                    <a:bodyPr/>
                    <a:lstStyle/>
                    <a:p>
                      <a:pPr marL="0" marR="0" algn="ctr">
                        <a:lnSpc>
                          <a:spcPct val="107000"/>
                        </a:lnSpc>
                        <a:spcBef>
                          <a:spcPts val="300"/>
                        </a:spcBef>
                        <a:spcAft>
                          <a:spcPts val="300"/>
                        </a:spcAft>
                      </a:pPr>
                      <a:r>
                        <a:rPr lang="en-US" sz="1050">
                          <a:effectLst/>
                        </a:rPr>
                        <a:t>0.4438</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8100" marR="38100" marT="0" marB="0"/>
                </a:tc>
                <a:tc>
                  <a:txBody>
                    <a:bodyPr/>
                    <a:lstStyle/>
                    <a:p>
                      <a:pPr marL="0" marR="0" algn="ctr">
                        <a:lnSpc>
                          <a:spcPct val="107000"/>
                        </a:lnSpc>
                        <a:spcBef>
                          <a:spcPts val="300"/>
                        </a:spcBef>
                        <a:spcAft>
                          <a:spcPts val="300"/>
                        </a:spcAft>
                      </a:pPr>
                      <a:r>
                        <a:rPr lang="en-US" sz="1050">
                          <a:effectLst/>
                        </a:rPr>
                        <a:t>-0.1888</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8100" marR="38100" marT="0" marB="0"/>
                </a:tc>
                <a:tc>
                  <a:txBody>
                    <a:bodyPr/>
                    <a:lstStyle/>
                    <a:p>
                      <a:pPr marL="0" marR="0" algn="ctr">
                        <a:lnSpc>
                          <a:spcPct val="107000"/>
                        </a:lnSpc>
                        <a:spcBef>
                          <a:spcPts val="300"/>
                        </a:spcBef>
                        <a:spcAft>
                          <a:spcPts val="300"/>
                        </a:spcAft>
                      </a:pPr>
                      <a:r>
                        <a:rPr lang="en-US" sz="1050">
                          <a:effectLst/>
                        </a:rPr>
                        <a:t>0.2696</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8100" marR="38100" marT="0" marB="0"/>
                </a:tc>
                <a:tc>
                  <a:txBody>
                    <a:bodyPr/>
                    <a:lstStyle/>
                    <a:p>
                      <a:pPr marL="0" marR="0" algn="ctr">
                        <a:lnSpc>
                          <a:spcPct val="107000"/>
                        </a:lnSpc>
                        <a:spcBef>
                          <a:spcPts val="300"/>
                        </a:spcBef>
                        <a:spcAft>
                          <a:spcPts val="300"/>
                        </a:spcAft>
                      </a:pPr>
                      <a:r>
                        <a:rPr lang="en-US" sz="1050">
                          <a:effectLst/>
                        </a:rPr>
                        <a:t>-0.2285</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8100" marR="38100" marT="0" marB="0"/>
                </a:tc>
                <a:extLst>
                  <a:ext uri="{0D108BD9-81ED-4DB2-BD59-A6C34878D82A}">
                    <a16:rowId xmlns:a16="http://schemas.microsoft.com/office/drawing/2014/main" xmlns="" val="376625021"/>
                  </a:ext>
                </a:extLst>
              </a:tr>
              <a:tr h="267367">
                <a:tc>
                  <a:txBody>
                    <a:bodyPr/>
                    <a:lstStyle/>
                    <a:p>
                      <a:pPr marL="0" marR="0" algn="ctr">
                        <a:lnSpc>
                          <a:spcPct val="107000"/>
                        </a:lnSpc>
                        <a:spcBef>
                          <a:spcPts val="300"/>
                        </a:spcBef>
                        <a:spcAft>
                          <a:spcPts val="300"/>
                        </a:spcAft>
                      </a:pPr>
                      <a:r>
                        <a:rPr lang="en-US" sz="1200">
                          <a:effectLst/>
                        </a:rPr>
                        <a:t>6</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8100" marR="38100" marT="0" marB="0"/>
                </a:tc>
                <a:tc>
                  <a:txBody>
                    <a:bodyPr/>
                    <a:lstStyle/>
                    <a:p>
                      <a:pPr marL="0" marR="0" algn="ctr">
                        <a:lnSpc>
                          <a:spcPct val="107000"/>
                        </a:lnSpc>
                        <a:spcBef>
                          <a:spcPts val="300"/>
                        </a:spcBef>
                        <a:spcAft>
                          <a:spcPts val="300"/>
                        </a:spcAft>
                      </a:pPr>
                      <a:r>
                        <a:rPr lang="en-US" sz="1050">
                          <a:effectLst/>
                        </a:rPr>
                        <a:t>0.097</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8100" marR="38100" marT="0" marB="0"/>
                </a:tc>
                <a:tc>
                  <a:txBody>
                    <a:bodyPr/>
                    <a:lstStyle/>
                    <a:p>
                      <a:pPr marL="0" marR="0" algn="ctr">
                        <a:lnSpc>
                          <a:spcPct val="107000"/>
                        </a:lnSpc>
                        <a:spcBef>
                          <a:spcPts val="300"/>
                        </a:spcBef>
                        <a:spcAft>
                          <a:spcPts val="300"/>
                        </a:spcAft>
                      </a:pPr>
                      <a:r>
                        <a:rPr lang="en-US" sz="1050">
                          <a:effectLst/>
                        </a:rPr>
                        <a:t>1.0809</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8100" marR="38100" marT="0" marB="0"/>
                </a:tc>
                <a:tc>
                  <a:txBody>
                    <a:bodyPr/>
                    <a:lstStyle/>
                    <a:p>
                      <a:pPr marL="0" marR="0" algn="ctr">
                        <a:lnSpc>
                          <a:spcPct val="107000"/>
                        </a:lnSpc>
                        <a:spcBef>
                          <a:spcPts val="300"/>
                        </a:spcBef>
                        <a:spcAft>
                          <a:spcPts val="300"/>
                        </a:spcAft>
                      </a:pPr>
                      <a:r>
                        <a:rPr lang="en-US" sz="1050">
                          <a:effectLst/>
                        </a:rPr>
                        <a:t>0.2023</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8100" marR="38100" marT="0" marB="0"/>
                </a:tc>
                <a:tc>
                  <a:txBody>
                    <a:bodyPr/>
                    <a:lstStyle/>
                    <a:p>
                      <a:pPr marL="0" marR="0" algn="ctr">
                        <a:lnSpc>
                          <a:spcPct val="107000"/>
                        </a:lnSpc>
                        <a:spcBef>
                          <a:spcPts val="300"/>
                        </a:spcBef>
                        <a:spcAft>
                          <a:spcPts val="300"/>
                        </a:spcAft>
                      </a:pPr>
                      <a:r>
                        <a:rPr lang="en-US" sz="1050">
                          <a:effectLst/>
                        </a:rPr>
                        <a:t>1.1777</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8100" marR="38100" marT="0" marB="0"/>
                </a:tc>
                <a:tc>
                  <a:txBody>
                    <a:bodyPr/>
                    <a:lstStyle/>
                    <a:p>
                      <a:pPr marL="0" marR="0" algn="ctr">
                        <a:lnSpc>
                          <a:spcPct val="107000"/>
                        </a:lnSpc>
                        <a:spcBef>
                          <a:spcPts val="300"/>
                        </a:spcBef>
                        <a:spcAft>
                          <a:spcPts val="300"/>
                        </a:spcAft>
                      </a:pPr>
                      <a:r>
                        <a:rPr lang="en-US" sz="1050">
                          <a:effectLst/>
                        </a:rPr>
                        <a:t>0.5443</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8100" marR="38100" marT="0" marB="0"/>
                </a:tc>
                <a:tc>
                  <a:txBody>
                    <a:bodyPr/>
                    <a:lstStyle/>
                    <a:p>
                      <a:pPr marL="0" marR="0" algn="ctr">
                        <a:lnSpc>
                          <a:spcPct val="107000"/>
                        </a:lnSpc>
                        <a:spcBef>
                          <a:spcPts val="300"/>
                        </a:spcBef>
                        <a:spcAft>
                          <a:spcPts val="300"/>
                        </a:spcAft>
                      </a:pPr>
                      <a:r>
                        <a:rPr lang="en-US" sz="1050">
                          <a:effectLst/>
                        </a:rPr>
                        <a:t>0.2850</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8100" marR="38100" marT="0" marB="0"/>
                </a:tc>
                <a:tc>
                  <a:txBody>
                    <a:bodyPr/>
                    <a:lstStyle/>
                    <a:p>
                      <a:pPr marL="0" marR="0" algn="ctr">
                        <a:lnSpc>
                          <a:spcPct val="107000"/>
                        </a:lnSpc>
                        <a:spcBef>
                          <a:spcPts val="300"/>
                        </a:spcBef>
                        <a:spcAft>
                          <a:spcPts val="300"/>
                        </a:spcAft>
                      </a:pPr>
                      <a:r>
                        <a:rPr lang="en-US" sz="1050">
                          <a:effectLst/>
                        </a:rPr>
                        <a:t>-0.3149</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8100" marR="38100" marT="0" marB="0"/>
                </a:tc>
                <a:tc>
                  <a:txBody>
                    <a:bodyPr/>
                    <a:lstStyle/>
                    <a:p>
                      <a:pPr marL="0" marR="0" algn="ctr">
                        <a:lnSpc>
                          <a:spcPct val="107000"/>
                        </a:lnSpc>
                        <a:spcBef>
                          <a:spcPts val="300"/>
                        </a:spcBef>
                        <a:spcAft>
                          <a:spcPts val="300"/>
                        </a:spcAft>
                      </a:pPr>
                      <a:r>
                        <a:rPr lang="en-US" sz="1050">
                          <a:effectLst/>
                        </a:rPr>
                        <a:t>0.2566</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8100" marR="38100" marT="0" marB="0"/>
                </a:tc>
                <a:extLst>
                  <a:ext uri="{0D108BD9-81ED-4DB2-BD59-A6C34878D82A}">
                    <a16:rowId xmlns:a16="http://schemas.microsoft.com/office/drawing/2014/main" xmlns="" val="2490749466"/>
                  </a:ext>
                </a:extLst>
              </a:tr>
              <a:tr h="267367">
                <a:tc>
                  <a:txBody>
                    <a:bodyPr/>
                    <a:lstStyle/>
                    <a:p>
                      <a:pPr marL="0" marR="0" algn="ctr">
                        <a:lnSpc>
                          <a:spcPct val="107000"/>
                        </a:lnSpc>
                        <a:spcBef>
                          <a:spcPts val="300"/>
                        </a:spcBef>
                        <a:spcAft>
                          <a:spcPts val="300"/>
                        </a:spcAft>
                      </a:pPr>
                      <a:r>
                        <a:rPr lang="en-US" sz="1200">
                          <a:effectLst/>
                        </a:rPr>
                        <a:t>7</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8100" marR="38100" marT="0" marB="0"/>
                </a:tc>
                <a:tc>
                  <a:txBody>
                    <a:bodyPr/>
                    <a:lstStyle/>
                    <a:p>
                      <a:pPr marL="0" marR="0" algn="ctr">
                        <a:lnSpc>
                          <a:spcPct val="107000"/>
                        </a:lnSpc>
                        <a:spcBef>
                          <a:spcPts val="300"/>
                        </a:spcBef>
                        <a:spcAft>
                          <a:spcPts val="300"/>
                        </a:spcAft>
                      </a:pPr>
                      <a:r>
                        <a:rPr lang="en-US" sz="1050">
                          <a:effectLst/>
                        </a:rPr>
                        <a:t>0.312</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8100" marR="38100" marT="0" marB="0"/>
                </a:tc>
                <a:tc>
                  <a:txBody>
                    <a:bodyPr/>
                    <a:lstStyle/>
                    <a:p>
                      <a:pPr marL="0" marR="0" algn="ctr">
                        <a:lnSpc>
                          <a:spcPct val="107000"/>
                        </a:lnSpc>
                        <a:spcBef>
                          <a:spcPts val="300"/>
                        </a:spcBef>
                        <a:spcAft>
                          <a:spcPts val="300"/>
                        </a:spcAft>
                      </a:pPr>
                      <a:r>
                        <a:rPr lang="en-US" sz="1050">
                          <a:effectLst/>
                        </a:rPr>
                        <a:t>-0.4452</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8100" marR="38100" marT="0" marB="0"/>
                </a:tc>
                <a:tc>
                  <a:txBody>
                    <a:bodyPr/>
                    <a:lstStyle/>
                    <a:p>
                      <a:pPr marL="0" marR="0" algn="ctr">
                        <a:lnSpc>
                          <a:spcPct val="107000"/>
                        </a:lnSpc>
                        <a:spcBef>
                          <a:spcPts val="300"/>
                        </a:spcBef>
                        <a:spcAft>
                          <a:spcPts val="300"/>
                        </a:spcAft>
                      </a:pPr>
                      <a:r>
                        <a:rPr lang="en-US" sz="1050">
                          <a:effectLst/>
                          <a:highlight>
                            <a:srgbClr val="FFFF00"/>
                          </a:highlight>
                        </a:rPr>
                        <a:t>0.8097</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8100" marR="38100" marT="0" marB="0"/>
                </a:tc>
                <a:tc>
                  <a:txBody>
                    <a:bodyPr/>
                    <a:lstStyle/>
                    <a:p>
                      <a:pPr marL="0" marR="0" algn="ctr">
                        <a:lnSpc>
                          <a:spcPct val="107000"/>
                        </a:lnSpc>
                        <a:spcBef>
                          <a:spcPts val="300"/>
                        </a:spcBef>
                        <a:spcAft>
                          <a:spcPts val="300"/>
                        </a:spcAft>
                      </a:pPr>
                      <a:r>
                        <a:rPr lang="en-US" sz="1050">
                          <a:effectLst/>
                        </a:rPr>
                        <a:t>7.2157</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8100" marR="38100" marT="0" marB="0"/>
                </a:tc>
                <a:tc>
                  <a:txBody>
                    <a:bodyPr/>
                    <a:lstStyle/>
                    <a:p>
                      <a:pPr marL="0" marR="0" algn="ctr">
                        <a:lnSpc>
                          <a:spcPct val="107000"/>
                        </a:lnSpc>
                        <a:spcBef>
                          <a:spcPts val="300"/>
                        </a:spcBef>
                        <a:spcAft>
                          <a:spcPts val="300"/>
                        </a:spcAft>
                      </a:pPr>
                      <a:r>
                        <a:rPr lang="en-US" sz="1050">
                          <a:effectLst/>
                        </a:rPr>
                        <a:t>-0.9184</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8100" marR="38100" marT="0" marB="0"/>
                </a:tc>
                <a:tc>
                  <a:txBody>
                    <a:bodyPr/>
                    <a:lstStyle/>
                    <a:p>
                      <a:pPr marL="0" marR="0" algn="ctr">
                        <a:lnSpc>
                          <a:spcPct val="107000"/>
                        </a:lnSpc>
                        <a:spcBef>
                          <a:spcPts val="300"/>
                        </a:spcBef>
                        <a:spcAft>
                          <a:spcPts val="300"/>
                        </a:spcAft>
                      </a:pPr>
                      <a:r>
                        <a:rPr lang="en-US" sz="1050">
                          <a:effectLst/>
                        </a:rPr>
                        <a:t>-0.8869</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8100" marR="38100" marT="0" marB="0"/>
                </a:tc>
                <a:tc>
                  <a:txBody>
                    <a:bodyPr/>
                    <a:lstStyle/>
                    <a:p>
                      <a:pPr marL="0" marR="0" algn="ctr">
                        <a:lnSpc>
                          <a:spcPct val="107000"/>
                        </a:lnSpc>
                        <a:spcBef>
                          <a:spcPts val="300"/>
                        </a:spcBef>
                        <a:spcAft>
                          <a:spcPts val="300"/>
                        </a:spcAft>
                      </a:pPr>
                      <a:r>
                        <a:rPr lang="en-US" sz="1050">
                          <a:effectLst/>
                        </a:rPr>
                        <a:t>0.8266</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8100" marR="38100" marT="0" marB="0"/>
                </a:tc>
                <a:tc>
                  <a:txBody>
                    <a:bodyPr/>
                    <a:lstStyle/>
                    <a:p>
                      <a:pPr marL="0" marR="0" algn="ctr">
                        <a:lnSpc>
                          <a:spcPct val="107000"/>
                        </a:lnSpc>
                        <a:spcBef>
                          <a:spcPts val="300"/>
                        </a:spcBef>
                        <a:spcAft>
                          <a:spcPts val="300"/>
                        </a:spcAft>
                      </a:pPr>
                      <a:r>
                        <a:rPr lang="en-US" sz="1050">
                          <a:effectLst/>
                        </a:rPr>
                        <a:t>0.2467</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8100" marR="38100" marT="0" marB="0"/>
                </a:tc>
                <a:extLst>
                  <a:ext uri="{0D108BD9-81ED-4DB2-BD59-A6C34878D82A}">
                    <a16:rowId xmlns:a16="http://schemas.microsoft.com/office/drawing/2014/main" xmlns="" val="252838945"/>
                  </a:ext>
                </a:extLst>
              </a:tr>
              <a:tr h="267367">
                <a:tc>
                  <a:txBody>
                    <a:bodyPr/>
                    <a:lstStyle/>
                    <a:p>
                      <a:pPr marL="0" marR="0" algn="ctr">
                        <a:lnSpc>
                          <a:spcPct val="107000"/>
                        </a:lnSpc>
                        <a:spcBef>
                          <a:spcPts val="300"/>
                        </a:spcBef>
                        <a:spcAft>
                          <a:spcPts val="300"/>
                        </a:spcAft>
                      </a:pPr>
                      <a:r>
                        <a:rPr lang="en-US" sz="1200">
                          <a:effectLst/>
                        </a:rPr>
                        <a:t>8</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8100" marR="38100" marT="0" marB="0"/>
                </a:tc>
                <a:tc>
                  <a:txBody>
                    <a:bodyPr/>
                    <a:lstStyle/>
                    <a:p>
                      <a:pPr marL="0" marR="0" algn="ctr">
                        <a:lnSpc>
                          <a:spcPct val="107000"/>
                        </a:lnSpc>
                        <a:spcBef>
                          <a:spcPts val="300"/>
                        </a:spcBef>
                        <a:spcAft>
                          <a:spcPts val="300"/>
                        </a:spcAft>
                      </a:pPr>
                      <a:r>
                        <a:rPr lang="en-US" sz="1050">
                          <a:effectLst/>
                        </a:rPr>
                        <a:t>0.015</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8100" marR="38100" marT="0" marB="0"/>
                </a:tc>
                <a:tc>
                  <a:txBody>
                    <a:bodyPr/>
                    <a:lstStyle/>
                    <a:p>
                      <a:pPr marL="0" marR="0" algn="ctr">
                        <a:lnSpc>
                          <a:spcPct val="107000"/>
                        </a:lnSpc>
                        <a:spcBef>
                          <a:spcPts val="300"/>
                        </a:spcBef>
                        <a:spcAft>
                          <a:spcPts val="300"/>
                        </a:spcAft>
                      </a:pPr>
                      <a:r>
                        <a:rPr lang="en-US" sz="1050">
                          <a:effectLst/>
                        </a:rPr>
                        <a:t>-0.3903</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8100" marR="38100" marT="0" marB="0"/>
                </a:tc>
                <a:tc>
                  <a:txBody>
                    <a:bodyPr/>
                    <a:lstStyle/>
                    <a:p>
                      <a:pPr marL="0" marR="0" algn="ctr">
                        <a:lnSpc>
                          <a:spcPct val="107000"/>
                        </a:lnSpc>
                        <a:spcBef>
                          <a:spcPts val="300"/>
                        </a:spcBef>
                        <a:spcAft>
                          <a:spcPts val="300"/>
                        </a:spcAft>
                      </a:pPr>
                      <a:r>
                        <a:rPr lang="en-US" sz="1050">
                          <a:effectLst/>
                        </a:rPr>
                        <a:t>0.2105</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8100" marR="38100" marT="0" marB="0"/>
                </a:tc>
                <a:tc>
                  <a:txBody>
                    <a:bodyPr/>
                    <a:lstStyle/>
                    <a:p>
                      <a:pPr marL="0" marR="0" algn="ctr">
                        <a:lnSpc>
                          <a:spcPct val="107000"/>
                        </a:lnSpc>
                        <a:spcBef>
                          <a:spcPts val="300"/>
                        </a:spcBef>
                        <a:spcAft>
                          <a:spcPts val="300"/>
                        </a:spcAft>
                      </a:pPr>
                      <a:r>
                        <a:rPr lang="en-US" sz="1050">
                          <a:effectLst/>
                        </a:rPr>
                        <a:t>1.7725</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8100" marR="38100" marT="0" marB="0"/>
                </a:tc>
                <a:tc>
                  <a:txBody>
                    <a:bodyPr/>
                    <a:lstStyle/>
                    <a:p>
                      <a:pPr marL="0" marR="0" algn="ctr">
                        <a:lnSpc>
                          <a:spcPct val="107000"/>
                        </a:lnSpc>
                        <a:spcBef>
                          <a:spcPts val="300"/>
                        </a:spcBef>
                        <a:spcAft>
                          <a:spcPts val="300"/>
                        </a:spcAft>
                      </a:pPr>
                      <a:r>
                        <a:rPr lang="en-US" sz="1050">
                          <a:effectLst/>
                        </a:rPr>
                        <a:t>-0.2015</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8100" marR="38100" marT="0" marB="0"/>
                </a:tc>
                <a:tc>
                  <a:txBody>
                    <a:bodyPr/>
                    <a:lstStyle/>
                    <a:p>
                      <a:pPr marL="0" marR="0" algn="ctr">
                        <a:lnSpc>
                          <a:spcPct val="107000"/>
                        </a:lnSpc>
                        <a:spcBef>
                          <a:spcPts val="300"/>
                        </a:spcBef>
                        <a:spcAft>
                          <a:spcPts val="300"/>
                        </a:spcAft>
                      </a:pPr>
                      <a:r>
                        <a:rPr lang="en-US" sz="1050">
                          <a:effectLst/>
                        </a:rPr>
                        <a:t>0.0658</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8100" marR="38100" marT="0" marB="0"/>
                </a:tc>
                <a:tc>
                  <a:txBody>
                    <a:bodyPr/>
                    <a:lstStyle/>
                    <a:p>
                      <a:pPr marL="0" marR="0" algn="ctr">
                        <a:lnSpc>
                          <a:spcPct val="107000"/>
                        </a:lnSpc>
                        <a:spcBef>
                          <a:spcPts val="300"/>
                        </a:spcBef>
                        <a:spcAft>
                          <a:spcPts val="300"/>
                        </a:spcAft>
                      </a:pPr>
                      <a:r>
                        <a:rPr lang="en-US" sz="1050">
                          <a:effectLst/>
                        </a:rPr>
                        <a:t>-0.1045</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8100" marR="38100" marT="0" marB="0"/>
                </a:tc>
                <a:tc>
                  <a:txBody>
                    <a:bodyPr/>
                    <a:lstStyle/>
                    <a:p>
                      <a:pPr marL="0" marR="0" algn="ctr">
                        <a:lnSpc>
                          <a:spcPct val="107000"/>
                        </a:lnSpc>
                        <a:spcBef>
                          <a:spcPts val="300"/>
                        </a:spcBef>
                        <a:spcAft>
                          <a:spcPts val="300"/>
                        </a:spcAft>
                      </a:pPr>
                      <a:r>
                        <a:rPr lang="en-US" sz="1050">
                          <a:effectLst/>
                        </a:rPr>
                        <a:t>0.1114</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8100" marR="38100" marT="0" marB="0"/>
                </a:tc>
                <a:extLst>
                  <a:ext uri="{0D108BD9-81ED-4DB2-BD59-A6C34878D82A}">
                    <a16:rowId xmlns:a16="http://schemas.microsoft.com/office/drawing/2014/main" xmlns="" val="2500785748"/>
                  </a:ext>
                </a:extLst>
              </a:tr>
              <a:tr h="267367">
                <a:tc>
                  <a:txBody>
                    <a:bodyPr/>
                    <a:lstStyle/>
                    <a:p>
                      <a:pPr marL="0" marR="0" algn="ctr">
                        <a:lnSpc>
                          <a:spcPct val="107000"/>
                        </a:lnSpc>
                        <a:spcBef>
                          <a:spcPts val="300"/>
                        </a:spcBef>
                        <a:spcAft>
                          <a:spcPts val="300"/>
                        </a:spcAft>
                      </a:pPr>
                      <a:r>
                        <a:rPr lang="en-US" sz="1200">
                          <a:effectLst/>
                        </a:rPr>
                        <a:t>9</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8100" marR="38100" marT="0" marB="0"/>
                </a:tc>
                <a:tc>
                  <a:txBody>
                    <a:bodyPr/>
                    <a:lstStyle/>
                    <a:p>
                      <a:pPr marL="0" marR="0" algn="ctr">
                        <a:lnSpc>
                          <a:spcPct val="107000"/>
                        </a:lnSpc>
                        <a:spcBef>
                          <a:spcPts val="300"/>
                        </a:spcBef>
                        <a:spcAft>
                          <a:spcPts val="300"/>
                        </a:spcAft>
                      </a:pPr>
                      <a:r>
                        <a:rPr lang="en-US" sz="1050">
                          <a:effectLst/>
                        </a:rPr>
                        <a:t>0.022</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8100" marR="38100" marT="0" marB="0"/>
                </a:tc>
                <a:tc>
                  <a:txBody>
                    <a:bodyPr/>
                    <a:lstStyle/>
                    <a:p>
                      <a:pPr marL="0" marR="0" algn="ctr">
                        <a:lnSpc>
                          <a:spcPct val="107000"/>
                        </a:lnSpc>
                        <a:spcBef>
                          <a:spcPts val="300"/>
                        </a:spcBef>
                        <a:spcAft>
                          <a:spcPts val="300"/>
                        </a:spcAft>
                      </a:pPr>
                      <a:r>
                        <a:rPr lang="en-US" sz="1050">
                          <a:effectLst/>
                        </a:rPr>
                        <a:t>0.5812</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8100" marR="38100" marT="0" marB="0"/>
                </a:tc>
                <a:tc>
                  <a:txBody>
                    <a:bodyPr/>
                    <a:lstStyle/>
                    <a:p>
                      <a:pPr marL="0" marR="0" algn="ctr">
                        <a:lnSpc>
                          <a:spcPct val="107000"/>
                        </a:lnSpc>
                        <a:spcBef>
                          <a:spcPts val="300"/>
                        </a:spcBef>
                        <a:spcAft>
                          <a:spcPts val="300"/>
                        </a:spcAft>
                      </a:pPr>
                      <a:r>
                        <a:rPr lang="en-US" sz="1050">
                          <a:effectLst/>
                        </a:rPr>
                        <a:t>0.1543</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8100" marR="38100" marT="0" marB="0"/>
                </a:tc>
                <a:tc>
                  <a:txBody>
                    <a:bodyPr/>
                    <a:lstStyle/>
                    <a:p>
                      <a:pPr marL="0" marR="0" algn="ctr">
                        <a:lnSpc>
                          <a:spcPct val="107000"/>
                        </a:lnSpc>
                        <a:spcBef>
                          <a:spcPts val="300"/>
                        </a:spcBef>
                        <a:spcAft>
                          <a:spcPts val="300"/>
                        </a:spcAft>
                      </a:pPr>
                      <a:r>
                        <a:rPr lang="en-US" sz="1050">
                          <a:effectLst/>
                        </a:rPr>
                        <a:t>1.5323</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8100" marR="38100" marT="0" marB="0"/>
                </a:tc>
                <a:tc>
                  <a:txBody>
                    <a:bodyPr/>
                    <a:lstStyle/>
                    <a:p>
                      <a:pPr marL="0" marR="0" algn="ctr">
                        <a:lnSpc>
                          <a:spcPct val="107000"/>
                        </a:lnSpc>
                        <a:spcBef>
                          <a:spcPts val="300"/>
                        </a:spcBef>
                        <a:spcAft>
                          <a:spcPts val="300"/>
                        </a:spcAft>
                      </a:pPr>
                      <a:r>
                        <a:rPr lang="en-US" sz="1050">
                          <a:effectLst/>
                        </a:rPr>
                        <a:t>0.2483</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8100" marR="38100" marT="0" marB="0"/>
                </a:tc>
                <a:tc>
                  <a:txBody>
                    <a:bodyPr/>
                    <a:lstStyle/>
                    <a:p>
                      <a:pPr marL="0" marR="0" algn="ctr">
                        <a:lnSpc>
                          <a:spcPct val="107000"/>
                        </a:lnSpc>
                        <a:spcBef>
                          <a:spcPts val="300"/>
                        </a:spcBef>
                        <a:spcAft>
                          <a:spcPts val="300"/>
                        </a:spcAft>
                      </a:pPr>
                      <a:r>
                        <a:rPr lang="en-US" sz="1050">
                          <a:effectLst/>
                        </a:rPr>
                        <a:t>-0.0973</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8100" marR="38100" marT="0" marB="0"/>
                </a:tc>
                <a:tc>
                  <a:txBody>
                    <a:bodyPr/>
                    <a:lstStyle/>
                    <a:p>
                      <a:pPr marL="0" marR="0" algn="ctr">
                        <a:lnSpc>
                          <a:spcPct val="107000"/>
                        </a:lnSpc>
                        <a:spcBef>
                          <a:spcPts val="300"/>
                        </a:spcBef>
                        <a:spcAft>
                          <a:spcPts val="300"/>
                        </a:spcAft>
                      </a:pPr>
                      <a:r>
                        <a:rPr lang="en-US" sz="1050">
                          <a:effectLst/>
                        </a:rPr>
                        <a:t>0.0887</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8100" marR="38100" marT="0" marB="0"/>
                </a:tc>
                <a:tc>
                  <a:txBody>
                    <a:bodyPr/>
                    <a:lstStyle/>
                    <a:p>
                      <a:pPr marL="0" marR="0" algn="ctr">
                        <a:lnSpc>
                          <a:spcPct val="107000"/>
                        </a:lnSpc>
                        <a:spcBef>
                          <a:spcPts val="300"/>
                        </a:spcBef>
                        <a:spcAft>
                          <a:spcPts val="300"/>
                        </a:spcAft>
                      </a:pPr>
                      <a:r>
                        <a:rPr lang="en-US" sz="1050">
                          <a:effectLst/>
                        </a:rPr>
                        <a:t>0.1311</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8100" marR="38100" marT="0" marB="0"/>
                </a:tc>
                <a:extLst>
                  <a:ext uri="{0D108BD9-81ED-4DB2-BD59-A6C34878D82A}">
                    <a16:rowId xmlns:a16="http://schemas.microsoft.com/office/drawing/2014/main" xmlns="" val="2783858601"/>
                  </a:ext>
                </a:extLst>
              </a:tr>
              <a:tr h="267367">
                <a:tc>
                  <a:txBody>
                    <a:bodyPr/>
                    <a:lstStyle/>
                    <a:p>
                      <a:pPr marL="0" marR="0" algn="ctr">
                        <a:lnSpc>
                          <a:spcPct val="107000"/>
                        </a:lnSpc>
                        <a:spcBef>
                          <a:spcPts val="300"/>
                        </a:spcBef>
                        <a:spcAft>
                          <a:spcPts val="300"/>
                        </a:spcAft>
                      </a:pPr>
                      <a:r>
                        <a:rPr lang="en-US" sz="1200" dirty="0">
                          <a:effectLst/>
                        </a:rPr>
                        <a:t>10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38100" marR="38100" marT="0" marB="0"/>
                </a:tc>
                <a:tc>
                  <a:txBody>
                    <a:bodyPr/>
                    <a:lstStyle/>
                    <a:p>
                      <a:pPr marL="0" marR="0" algn="ctr">
                        <a:lnSpc>
                          <a:spcPct val="107000"/>
                        </a:lnSpc>
                        <a:spcBef>
                          <a:spcPts val="300"/>
                        </a:spcBef>
                        <a:spcAft>
                          <a:spcPts val="300"/>
                        </a:spcAft>
                      </a:pPr>
                      <a:r>
                        <a:rPr lang="en-US" sz="1050" dirty="0">
                          <a:effectLst/>
                          <a:highlight>
                            <a:srgbClr val="FFFF00"/>
                          </a:highlight>
                        </a:rPr>
                        <a:t>0.369</a:t>
                      </a:r>
                      <a:endParaRPr lang="en-US" sz="1200" dirty="0">
                        <a:effectLst/>
                        <a:highlight>
                          <a:srgbClr val="FFFF00"/>
                        </a:highlight>
                        <a:latin typeface="Calibri" panose="020F0502020204030204" pitchFamily="34" charset="0"/>
                        <a:ea typeface="Calibri" panose="020F0502020204030204" pitchFamily="34" charset="0"/>
                        <a:cs typeface="Times New Roman" panose="02020603050405020304" pitchFamily="18" charset="0"/>
                      </a:endParaRPr>
                    </a:p>
                  </a:txBody>
                  <a:tcPr marL="38100" marR="38100" marT="0" marB="0"/>
                </a:tc>
                <a:tc>
                  <a:txBody>
                    <a:bodyPr/>
                    <a:lstStyle/>
                    <a:p>
                      <a:pPr marL="0" marR="0" algn="ctr">
                        <a:lnSpc>
                          <a:spcPct val="107000"/>
                        </a:lnSpc>
                        <a:spcBef>
                          <a:spcPts val="300"/>
                        </a:spcBef>
                        <a:spcAft>
                          <a:spcPts val="300"/>
                        </a:spcAft>
                      </a:pPr>
                      <a:r>
                        <a:rPr lang="en-US" sz="1050" dirty="0">
                          <a:effectLst/>
                        </a:rPr>
                        <a:t>-0.9303</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38100" marR="38100" marT="0" marB="0"/>
                </a:tc>
                <a:tc>
                  <a:txBody>
                    <a:bodyPr/>
                    <a:lstStyle/>
                    <a:p>
                      <a:pPr marL="0" marR="0" algn="ctr">
                        <a:lnSpc>
                          <a:spcPct val="107000"/>
                        </a:lnSpc>
                        <a:spcBef>
                          <a:spcPts val="300"/>
                        </a:spcBef>
                        <a:spcAft>
                          <a:spcPts val="300"/>
                        </a:spcAft>
                      </a:pPr>
                      <a:r>
                        <a:rPr lang="en-US" sz="1050">
                          <a:effectLst/>
                          <a:highlight>
                            <a:srgbClr val="FFFF00"/>
                          </a:highlight>
                        </a:rPr>
                        <a:t>0.5567</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8100" marR="38100" marT="0" marB="0"/>
                </a:tc>
                <a:tc>
                  <a:txBody>
                    <a:bodyPr/>
                    <a:lstStyle/>
                    <a:p>
                      <a:pPr marL="0" marR="0" algn="ctr">
                        <a:lnSpc>
                          <a:spcPct val="107000"/>
                        </a:lnSpc>
                        <a:spcBef>
                          <a:spcPts val="300"/>
                        </a:spcBef>
                        <a:spcAft>
                          <a:spcPts val="300"/>
                        </a:spcAft>
                      </a:pPr>
                      <a:r>
                        <a:rPr lang="en-US" sz="1050">
                          <a:effectLst/>
                        </a:rPr>
                        <a:t>2.3736</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8100" marR="38100" marT="0" marB="0"/>
                </a:tc>
                <a:tc>
                  <a:txBody>
                    <a:bodyPr/>
                    <a:lstStyle/>
                    <a:p>
                      <a:pPr marL="0" marR="0" algn="ctr">
                        <a:lnSpc>
                          <a:spcPct val="107000"/>
                        </a:lnSpc>
                        <a:spcBef>
                          <a:spcPts val="300"/>
                        </a:spcBef>
                        <a:spcAft>
                          <a:spcPts val="300"/>
                        </a:spcAft>
                      </a:pPr>
                      <a:r>
                        <a:rPr lang="en-US" sz="1050">
                          <a:effectLst/>
                          <a:highlight>
                            <a:srgbClr val="FFFF00"/>
                          </a:highlight>
                        </a:rPr>
                        <a:t>-1.0426</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8100" marR="38100" marT="0" marB="0"/>
                </a:tc>
                <a:tc>
                  <a:txBody>
                    <a:bodyPr/>
                    <a:lstStyle/>
                    <a:p>
                      <a:pPr marL="0" marR="0" algn="ctr">
                        <a:lnSpc>
                          <a:spcPct val="107000"/>
                        </a:lnSpc>
                        <a:spcBef>
                          <a:spcPts val="300"/>
                        </a:spcBef>
                        <a:spcAft>
                          <a:spcPts val="300"/>
                        </a:spcAft>
                      </a:pPr>
                      <a:r>
                        <a:rPr lang="en-US" sz="1050">
                          <a:effectLst/>
                        </a:rPr>
                        <a:t>0.3464</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8100" marR="38100" marT="0" marB="0"/>
                </a:tc>
                <a:tc>
                  <a:txBody>
                    <a:bodyPr/>
                    <a:lstStyle/>
                    <a:p>
                      <a:pPr marL="0" marR="0" algn="ctr">
                        <a:lnSpc>
                          <a:spcPct val="107000"/>
                        </a:lnSpc>
                        <a:spcBef>
                          <a:spcPts val="300"/>
                        </a:spcBef>
                        <a:spcAft>
                          <a:spcPts val="300"/>
                        </a:spcAft>
                      </a:pPr>
                      <a:r>
                        <a:rPr lang="en-US" sz="1050">
                          <a:effectLst/>
                        </a:rPr>
                        <a:t>-0.1888</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8100" marR="38100" marT="0" marB="0"/>
                </a:tc>
                <a:tc>
                  <a:txBody>
                    <a:bodyPr/>
                    <a:lstStyle/>
                    <a:p>
                      <a:pPr marL="0" marR="0" algn="ctr">
                        <a:lnSpc>
                          <a:spcPct val="107000"/>
                        </a:lnSpc>
                        <a:spcBef>
                          <a:spcPts val="300"/>
                        </a:spcBef>
                        <a:spcAft>
                          <a:spcPts val="300"/>
                        </a:spcAft>
                      </a:pPr>
                      <a:r>
                        <a:rPr lang="en-US" sz="1050">
                          <a:effectLst/>
                        </a:rPr>
                        <a:t>-0.9326</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8100" marR="38100" marT="0" marB="0"/>
                </a:tc>
                <a:extLst>
                  <a:ext uri="{0D108BD9-81ED-4DB2-BD59-A6C34878D82A}">
                    <a16:rowId xmlns:a16="http://schemas.microsoft.com/office/drawing/2014/main" xmlns="" val="610405931"/>
                  </a:ext>
                </a:extLst>
              </a:tr>
              <a:tr h="267367">
                <a:tc>
                  <a:txBody>
                    <a:bodyPr/>
                    <a:lstStyle/>
                    <a:p>
                      <a:pPr marL="0" marR="0" algn="ctr">
                        <a:lnSpc>
                          <a:spcPct val="107000"/>
                        </a:lnSpc>
                        <a:spcBef>
                          <a:spcPts val="300"/>
                        </a:spcBef>
                        <a:spcAft>
                          <a:spcPts val="300"/>
                        </a:spcAft>
                      </a:pPr>
                      <a:r>
                        <a:rPr lang="en-US" sz="1200" dirty="0">
                          <a:effectLst/>
                        </a:rPr>
                        <a:t>11</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38100" marR="38100" marT="0" marB="0"/>
                </a:tc>
                <a:tc>
                  <a:txBody>
                    <a:bodyPr/>
                    <a:lstStyle/>
                    <a:p>
                      <a:pPr marL="0" marR="0" algn="ctr">
                        <a:lnSpc>
                          <a:spcPct val="107000"/>
                        </a:lnSpc>
                        <a:spcBef>
                          <a:spcPts val="300"/>
                        </a:spcBef>
                        <a:spcAft>
                          <a:spcPts val="300"/>
                        </a:spcAft>
                      </a:pPr>
                      <a:r>
                        <a:rPr lang="en-US" sz="1050" dirty="0">
                          <a:effectLst/>
                        </a:rPr>
                        <a:t>0.244</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38100" marR="38100" marT="0" marB="0"/>
                </a:tc>
                <a:tc>
                  <a:txBody>
                    <a:bodyPr/>
                    <a:lstStyle/>
                    <a:p>
                      <a:pPr marL="0" marR="0" algn="ctr">
                        <a:lnSpc>
                          <a:spcPct val="107000"/>
                        </a:lnSpc>
                        <a:spcBef>
                          <a:spcPts val="300"/>
                        </a:spcBef>
                        <a:spcAft>
                          <a:spcPts val="300"/>
                        </a:spcAft>
                      </a:pPr>
                      <a:r>
                        <a:rPr lang="en-US" sz="1050" dirty="0">
                          <a:effectLst/>
                          <a:highlight>
                            <a:srgbClr val="FFFF00"/>
                          </a:highlight>
                        </a:rPr>
                        <a:t>-2.5274</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38100" marR="38100" marT="0" marB="0"/>
                </a:tc>
                <a:tc>
                  <a:txBody>
                    <a:bodyPr/>
                    <a:lstStyle/>
                    <a:p>
                      <a:pPr marL="0" marR="0" algn="ctr">
                        <a:lnSpc>
                          <a:spcPct val="107000"/>
                        </a:lnSpc>
                        <a:spcBef>
                          <a:spcPts val="300"/>
                        </a:spcBef>
                        <a:spcAft>
                          <a:spcPts val="300"/>
                        </a:spcAft>
                      </a:pPr>
                      <a:r>
                        <a:rPr lang="en-US" sz="1050" dirty="0">
                          <a:effectLst/>
                        </a:rPr>
                        <a:t>0.1610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38100" marR="38100" marT="0" marB="0"/>
                </a:tc>
                <a:tc>
                  <a:txBody>
                    <a:bodyPr/>
                    <a:lstStyle/>
                    <a:p>
                      <a:pPr marL="0" marR="0" algn="ctr">
                        <a:lnSpc>
                          <a:spcPct val="107000"/>
                        </a:lnSpc>
                        <a:spcBef>
                          <a:spcPts val="300"/>
                        </a:spcBef>
                        <a:spcAft>
                          <a:spcPts val="300"/>
                        </a:spcAft>
                      </a:pPr>
                      <a:r>
                        <a:rPr lang="en-US" sz="1050">
                          <a:effectLst/>
                        </a:rPr>
                        <a:t>0.2543</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8100" marR="38100" marT="0" marB="0"/>
                </a:tc>
                <a:tc>
                  <a:txBody>
                    <a:bodyPr/>
                    <a:lstStyle/>
                    <a:p>
                      <a:pPr marL="0" marR="0" algn="ctr">
                        <a:lnSpc>
                          <a:spcPct val="107000"/>
                        </a:lnSpc>
                        <a:spcBef>
                          <a:spcPts val="300"/>
                        </a:spcBef>
                        <a:spcAft>
                          <a:spcPts val="300"/>
                        </a:spcAft>
                      </a:pPr>
                      <a:r>
                        <a:rPr lang="en-US" sz="1050" dirty="0">
                          <a:effectLst/>
                          <a:highlight>
                            <a:srgbClr val="FFFF00"/>
                          </a:highlight>
                        </a:rPr>
                        <a:t>-1.1071</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38100" marR="38100" marT="0" marB="0"/>
                </a:tc>
                <a:tc>
                  <a:txBody>
                    <a:bodyPr/>
                    <a:lstStyle/>
                    <a:p>
                      <a:pPr marL="0" marR="0" algn="ctr">
                        <a:lnSpc>
                          <a:spcPct val="107000"/>
                        </a:lnSpc>
                        <a:spcBef>
                          <a:spcPts val="300"/>
                        </a:spcBef>
                        <a:spcAft>
                          <a:spcPts val="300"/>
                        </a:spcAft>
                      </a:pPr>
                      <a:r>
                        <a:rPr lang="en-US" sz="1050" dirty="0">
                          <a:effectLst/>
                        </a:rPr>
                        <a:t>0.0016</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38100" marR="38100" marT="0" marB="0"/>
                </a:tc>
                <a:tc>
                  <a:txBody>
                    <a:bodyPr/>
                    <a:lstStyle/>
                    <a:p>
                      <a:pPr marL="0" marR="0" algn="ctr">
                        <a:lnSpc>
                          <a:spcPct val="107000"/>
                        </a:lnSpc>
                        <a:spcBef>
                          <a:spcPts val="300"/>
                        </a:spcBef>
                        <a:spcAft>
                          <a:spcPts val="300"/>
                        </a:spcAft>
                      </a:pPr>
                      <a:r>
                        <a:rPr lang="en-US" sz="1050" dirty="0">
                          <a:effectLst/>
                        </a:rPr>
                        <a:t>-0.2331</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38100" marR="38100" marT="0" marB="0"/>
                </a:tc>
                <a:tc>
                  <a:txBody>
                    <a:bodyPr/>
                    <a:lstStyle/>
                    <a:p>
                      <a:pPr marL="0" marR="0" algn="ctr">
                        <a:lnSpc>
                          <a:spcPct val="107000"/>
                        </a:lnSpc>
                        <a:spcBef>
                          <a:spcPts val="300"/>
                        </a:spcBef>
                        <a:spcAft>
                          <a:spcPts val="300"/>
                        </a:spcAft>
                      </a:pPr>
                      <a:r>
                        <a:rPr lang="en-US" sz="1050" dirty="0">
                          <a:effectLst/>
                        </a:rPr>
                        <a:t>0.6948</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38100" marR="38100" marT="0" marB="0"/>
                </a:tc>
                <a:extLst>
                  <a:ext uri="{0D108BD9-81ED-4DB2-BD59-A6C34878D82A}">
                    <a16:rowId xmlns:a16="http://schemas.microsoft.com/office/drawing/2014/main" xmlns="" val="3317792015"/>
                  </a:ext>
                </a:extLst>
              </a:tr>
            </a:tbl>
          </a:graphicData>
        </a:graphic>
      </p:graphicFrame>
      <p:pic>
        <p:nvPicPr>
          <p:cNvPr id="7" name="Picture 6">
            <a:extLst>
              <a:ext uri="{FF2B5EF4-FFF2-40B4-BE49-F238E27FC236}">
                <a16:creationId xmlns:a16="http://schemas.microsoft.com/office/drawing/2014/main" xmlns="" id="{3AEA9D43-0DC8-4A77-A05D-F0A6672EDAB5}"/>
              </a:ext>
            </a:extLst>
          </p:cNvPr>
          <p:cNvPicPr>
            <a:picLocks noChangeAspect="1"/>
          </p:cNvPicPr>
          <p:nvPr/>
        </p:nvPicPr>
        <p:blipFill rotWithShape="1">
          <a:blip r:embed="rId2"/>
          <a:srcRect l="20444" t="15850" r="33226" b="29021"/>
          <a:stretch/>
        </p:blipFill>
        <p:spPr>
          <a:xfrm>
            <a:off x="6618059" y="1865603"/>
            <a:ext cx="5573941" cy="3894150"/>
          </a:xfrm>
          <a:prstGeom prst="rect">
            <a:avLst/>
          </a:prstGeom>
        </p:spPr>
      </p:pic>
    </p:spTree>
    <p:extLst>
      <p:ext uri="{BB962C8B-B14F-4D97-AF65-F5344CB8AC3E}">
        <p14:creationId xmlns:p14="http://schemas.microsoft.com/office/powerpoint/2010/main" val="90745609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xmlns="" id="{BF57DC94-6321-4DB3-872C-84D94937A035}"/>
              </a:ext>
            </a:extLst>
          </p:cNvPr>
          <p:cNvSpPr txBox="1">
            <a:spLocks/>
          </p:cNvSpPr>
          <p:nvPr/>
        </p:nvSpPr>
        <p:spPr>
          <a:xfrm>
            <a:off x="395748" y="87107"/>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Lockerbie Model</a:t>
            </a:r>
          </a:p>
        </p:txBody>
      </p:sp>
      <p:sp>
        <p:nvSpPr>
          <p:cNvPr id="7" name="Content Placeholder 2">
            <a:extLst>
              <a:ext uri="{FF2B5EF4-FFF2-40B4-BE49-F238E27FC236}">
                <a16:creationId xmlns:a16="http://schemas.microsoft.com/office/drawing/2014/main" xmlns="" id="{5E94D73E-F1F9-40AA-85DA-503EE9D3FC9B}"/>
              </a:ext>
            </a:extLst>
          </p:cNvPr>
          <p:cNvSpPr>
            <a:spLocks noGrp="1"/>
          </p:cNvSpPr>
          <p:nvPr>
            <p:ph idx="1"/>
          </p:nvPr>
        </p:nvSpPr>
        <p:spPr>
          <a:xfrm>
            <a:off x="832042" y="1620886"/>
            <a:ext cx="9982200" cy="4351338"/>
          </a:xfrm>
        </p:spPr>
        <p:txBody>
          <a:bodyPr/>
          <a:lstStyle/>
          <a:p>
            <a:r>
              <a:rPr lang="en-US" b="1" dirty="0"/>
              <a:t>Modeling fitting</a:t>
            </a:r>
          </a:p>
          <a:p>
            <a:pPr marL="0" indent="236538">
              <a:buNone/>
            </a:pPr>
            <a:r>
              <a:rPr lang="en-US" dirty="0"/>
              <a:t>Take out data point from the dataset to test model fitting:</a:t>
            </a:r>
          </a:p>
          <a:p>
            <a:pPr marL="0" indent="0">
              <a:buNone/>
            </a:pPr>
            <a:r>
              <a:rPr lang="en-US" dirty="0" err="1"/>
              <a:t>Obs</a:t>
            </a:r>
            <a:r>
              <a:rPr lang="en-US" dirty="0"/>
              <a:t> </a:t>
            </a:r>
            <a:r>
              <a:rPr lang="en-US" dirty="0">
                <a:solidFill>
                  <a:srgbClr val="FF0000"/>
                </a:solidFill>
              </a:rPr>
              <a:t>9</a:t>
            </a:r>
            <a:r>
              <a:rPr lang="en-US" dirty="0"/>
              <a:t>, 1988  Actual IV=</a:t>
            </a:r>
            <a:r>
              <a:rPr lang="en-US" dirty="0">
                <a:solidFill>
                  <a:srgbClr val="FF0000"/>
                </a:solidFill>
              </a:rPr>
              <a:t>53.90</a:t>
            </a:r>
            <a:r>
              <a:rPr lang="en-US" dirty="0"/>
              <a:t>, Predicted IV=</a:t>
            </a:r>
            <a:r>
              <a:rPr lang="en-US" dirty="0">
                <a:solidFill>
                  <a:srgbClr val="FF0000"/>
                </a:solidFill>
              </a:rPr>
              <a:t>52.8345</a:t>
            </a:r>
            <a:r>
              <a:rPr lang="en-US" dirty="0"/>
              <a:t>, </a:t>
            </a:r>
          </a:p>
          <a:p>
            <a:pPr marL="0" indent="0">
              <a:buNone/>
            </a:pPr>
            <a:r>
              <a:rPr lang="en-US" dirty="0"/>
              <a:t>                        95% CI predicted </a:t>
            </a:r>
            <a:r>
              <a:rPr lang="en-US" dirty="0">
                <a:solidFill>
                  <a:srgbClr val="FF0000"/>
                </a:solidFill>
              </a:rPr>
              <a:t>(48.4998, 57.1693)</a:t>
            </a:r>
          </a:p>
          <a:p>
            <a:endParaRPr lang="en-US" dirty="0"/>
          </a:p>
        </p:txBody>
      </p:sp>
    </p:spTree>
    <p:extLst>
      <p:ext uri="{BB962C8B-B14F-4D97-AF65-F5344CB8AC3E}">
        <p14:creationId xmlns:p14="http://schemas.microsoft.com/office/powerpoint/2010/main" val="18564363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94C4AA4-5EE0-4CFC-B8E2-D3C96F5A0036}"/>
              </a:ext>
            </a:extLst>
          </p:cNvPr>
          <p:cNvSpPr>
            <a:spLocks noGrp="1"/>
          </p:cNvSpPr>
          <p:nvPr>
            <p:ph type="title"/>
          </p:nvPr>
        </p:nvSpPr>
        <p:spPr/>
        <p:txBody>
          <a:bodyPr/>
          <a:lstStyle/>
          <a:p>
            <a:r>
              <a:rPr lang="en-US" dirty="0"/>
              <a:t>Fair’s Model: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xmlns="" id="{1DEF641A-230B-454A-9010-1436BDA60F77}"/>
                  </a:ext>
                </a:extLst>
              </p:cNvPr>
              <p:cNvSpPr>
                <a:spLocks noGrp="1"/>
              </p:cNvSpPr>
              <p:nvPr>
                <p:ph idx="1"/>
              </p:nvPr>
            </p:nvSpPr>
            <p:spPr>
              <a:xfrm>
                <a:off x="467833" y="1825625"/>
                <a:ext cx="11557589" cy="4351338"/>
              </a:xfrm>
            </p:spPr>
            <p:txBody>
              <a:bodyPr>
                <a:normAutofit lnSpcReduction="10000"/>
              </a:bodyPr>
              <a:lstStyle/>
              <a:p>
                <a14:m>
                  <m:oMath xmlns:m="http://schemas.openxmlformats.org/officeDocument/2006/math">
                    <m:r>
                      <a:rPr lang="en-US" i="1">
                        <a:latin typeface="Cambria Math" charset="0"/>
                      </a:rPr>
                      <m:t>𝐼𝑛𝑐𝑢𝑚𝑏𝑒𝑛𝑡</m:t>
                    </m:r>
                    <m:r>
                      <a:rPr lang="en-US" i="1">
                        <a:latin typeface="Cambria Math" charset="0"/>
                      </a:rPr>
                      <m:t> </m:t>
                    </m:r>
                    <m:r>
                      <a:rPr lang="en-US" i="1">
                        <a:latin typeface="Cambria Math" charset="0"/>
                      </a:rPr>
                      <m:t>𝑣𝑜𝑡𝑒</m:t>
                    </m:r>
                    <m:r>
                      <a:rPr lang="en-US" i="1">
                        <a:latin typeface="Cambria Math" charset="0"/>
                      </a:rPr>
                      <m:t> </m:t>
                    </m:r>
                    <m:r>
                      <a:rPr lang="en-US" i="1">
                        <a:latin typeface="Cambria Math" charset="0"/>
                      </a:rPr>
                      <m:t>𝑠h𝑎𝑟𝑒</m:t>
                    </m:r>
                    <m:r>
                      <a:rPr lang="en-US" i="1">
                        <a:latin typeface="Cambria Math" charset="0"/>
                      </a:rPr>
                      <m:t>=62.6+0.496 </m:t>
                    </m:r>
                    <m:r>
                      <a:rPr lang="en-US" i="1">
                        <a:latin typeface="Cambria Math" charset="0"/>
                      </a:rPr>
                      <m:t>𝑔𝑟𝑜𝑤𝑡h</m:t>
                    </m:r>
                    <m:r>
                      <a:rPr lang="en-US" i="1">
                        <a:latin typeface="Cambria Math" charset="0"/>
                      </a:rPr>
                      <m:t> </m:t>
                    </m:r>
                    <m:r>
                      <a:rPr lang="en-US" i="1">
                        <a:latin typeface="Cambria Math" charset="0"/>
                      </a:rPr>
                      <m:t>𝑟𝑎𝑡𝑒</m:t>
                    </m:r>
                    <m:r>
                      <a:rPr lang="en-US" i="1">
                        <a:latin typeface="Cambria Math" charset="0"/>
                      </a:rPr>
                      <m:t>−1.18 </m:t>
                    </m:r>
                    <m:r>
                      <a:rPr lang="en-US" i="1">
                        <a:latin typeface="Cambria Math" charset="0"/>
                      </a:rPr>
                      <m:t>𝑖𝑛𝑓𝑙𝑎𝑡𝑖𝑜𝑛</m:t>
                    </m:r>
                  </m:oMath>
                </a14:m>
                <a:endParaRPr lang="en-US" dirty="0"/>
              </a:p>
              <a:p>
                <a:pPr marL="0" indent="0">
                  <a:buNone/>
                </a:pPr>
                <a:r>
                  <a:rPr lang="en-US" dirty="0"/>
                  <a:t>				</a:t>
                </a:r>
                <a14:m>
                  <m:oMath xmlns:m="http://schemas.openxmlformats.org/officeDocument/2006/math">
                    <m:r>
                      <a:rPr lang="en-US" i="1">
                        <a:latin typeface="Cambria Math" charset="0"/>
                      </a:rPr>
                      <m:t>−6.78 </m:t>
                    </m:r>
                    <m:r>
                      <a:rPr lang="en-US" i="1">
                        <a:latin typeface="Cambria Math" charset="0"/>
                      </a:rPr>
                      <m:t>𝑑𝑢𝑟𝑎𝑡𝑖𝑜𝑖𝑛</m:t>
                    </m:r>
                    <m:r>
                      <a:rPr lang="en-US" i="1">
                        <a:latin typeface="Cambria Math" charset="0"/>
                      </a:rPr>
                      <m:t> </m:t>
                    </m:r>
                    <m:r>
                      <a:rPr lang="en-US" i="1">
                        <a:latin typeface="Cambria Math" charset="0"/>
                      </a:rPr>
                      <m:t>𝑣𝑎𝑙𝑢𝑒</m:t>
                    </m:r>
                    <m:r>
                      <a:rPr lang="en-US" i="1">
                        <a:latin typeface="Cambria Math" charset="0"/>
                      </a:rPr>
                      <m:t>−4.64 </m:t>
                    </m:r>
                    <m:r>
                      <a:rPr lang="en-US" i="1">
                        <a:latin typeface="Cambria Math" charset="0"/>
                      </a:rPr>
                      <m:t>𝑝𝑎𝑟𝑡𝑦</m:t>
                    </m:r>
                    <m:r>
                      <a:rPr lang="en-US" i="1">
                        <a:latin typeface="Cambria Math" charset="0"/>
                      </a:rPr>
                      <m:t>+11.0 </m:t>
                    </m:r>
                    <m:r>
                      <a:rPr lang="en-US" i="1">
                        <a:latin typeface="Cambria Math" charset="0"/>
                      </a:rPr>
                      <m:t>𝑤𝑎𝑟</m:t>
                    </m:r>
                  </m:oMath>
                </a14:m>
                <a:endParaRPr lang="en-US" dirty="0"/>
              </a:p>
              <a:p>
                <a:pPr marL="0" indent="0">
                  <a:buNone/>
                </a:pPr>
                <a:endParaRPr lang="en-US" dirty="0"/>
              </a:p>
              <a:p>
                <a:r>
                  <a:rPr lang="en-US" dirty="0"/>
                  <a:t>Fair used his model to predict the vote share of the incumbent party in the 2000 presidential election. </a:t>
                </a:r>
              </a:p>
              <a:p>
                <a:r>
                  <a:rPr lang="en-US" dirty="0"/>
                  <a:t>The growth rate was 2.2%, inflation was at 1.7%, the duration variable has value 1 because the Democrats have been in power for two consecutive terms, the war indicator is zero, and lastly, the party indicator 1 for Democrat.</a:t>
                </a:r>
              </a:p>
              <a:p>
                <a:r>
                  <a:rPr lang="en-US" dirty="0"/>
                  <a:t>The model predicted 50.306% Incumbent vote share for Gore </a:t>
                </a:r>
              </a:p>
              <a:p>
                <a:endParaRPr lang="en-US" dirty="0"/>
              </a:p>
            </p:txBody>
          </p:sp>
        </mc:Choice>
        <mc:Fallback xmlns="">
          <p:sp>
            <p:nvSpPr>
              <p:cNvPr id="3" name="Content Placeholder 2">
                <a:extLst>
                  <a:ext uri="{FF2B5EF4-FFF2-40B4-BE49-F238E27FC236}">
                    <a16:creationId xmlns:a16="http://schemas.microsoft.com/office/drawing/2014/main" id="{1DEF641A-230B-454A-9010-1436BDA60F77}"/>
                  </a:ext>
                </a:extLst>
              </p:cNvPr>
              <p:cNvSpPr>
                <a:spLocks noGrp="1" noRot="1" noChangeAspect="1" noMove="1" noResize="1" noEditPoints="1" noAdjustHandles="1" noChangeArrowheads="1" noChangeShapeType="1" noTextEdit="1"/>
              </p:cNvSpPr>
              <p:nvPr>
                <p:ph idx="1"/>
              </p:nvPr>
            </p:nvSpPr>
            <p:spPr>
              <a:xfrm>
                <a:off x="467833" y="1825625"/>
                <a:ext cx="11557589" cy="4351338"/>
              </a:xfrm>
              <a:blipFill>
                <a:blip r:embed="rId2"/>
                <a:stretch>
                  <a:fillRect l="-949" b="-280"/>
                </a:stretch>
              </a:blipFill>
            </p:spPr>
            <p:txBody>
              <a:bodyPr/>
              <a:lstStyle/>
              <a:p>
                <a:r>
                  <a:rPr lang="en-US">
                    <a:noFill/>
                  </a:rPr>
                  <a:t> </a:t>
                </a:r>
              </a:p>
            </p:txBody>
          </p:sp>
        </mc:Fallback>
      </mc:AlternateContent>
    </p:spTree>
    <p:extLst>
      <p:ext uri="{BB962C8B-B14F-4D97-AF65-F5344CB8AC3E}">
        <p14:creationId xmlns:p14="http://schemas.microsoft.com/office/powerpoint/2010/main" val="64083020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Campbell Model</a:t>
            </a:r>
          </a:p>
        </p:txBody>
      </p:sp>
      <p:sp>
        <p:nvSpPr>
          <p:cNvPr id="3" name="Content Placeholder 2"/>
          <p:cNvSpPr>
            <a:spLocks noGrp="1"/>
          </p:cNvSpPr>
          <p:nvPr>
            <p:ph idx="1"/>
          </p:nvPr>
        </p:nvSpPr>
        <p:spPr/>
        <p:txBody>
          <a:bodyPr/>
          <a:lstStyle/>
          <a:p>
            <a:r>
              <a:rPr lang="en-US" dirty="0"/>
              <a:t>The model includes Incumbent Vote as function of two predictors:</a:t>
            </a:r>
          </a:p>
          <a:p>
            <a:r>
              <a:rPr lang="en-US" dirty="0"/>
              <a:t>September Trial Heat: Percentage of support for the </a:t>
            </a:r>
            <a:r>
              <a:rPr lang="en-US" dirty="0" smtClean="0"/>
              <a:t>in-party </a:t>
            </a:r>
            <a:r>
              <a:rPr lang="en-US" dirty="0"/>
              <a:t>candidate in the preference poll conducted by Gallop in early September of the election year.</a:t>
            </a:r>
          </a:p>
          <a:p>
            <a:r>
              <a:rPr lang="en-US" dirty="0"/>
              <a:t>GDP growth Rate: The second-quarter rate of growth in GDP.</a:t>
            </a:r>
          </a:p>
          <a:p>
            <a:endParaRPr lang="en-US" dirty="0"/>
          </a:p>
          <a:p>
            <a:r>
              <a:rPr lang="en-US" dirty="0"/>
              <a:t>Dataset ranges from the year 1948 – 1996</a:t>
            </a:r>
          </a:p>
        </p:txBody>
      </p:sp>
    </p:spTree>
    <p:extLst>
      <p:ext uri="{BB962C8B-B14F-4D97-AF65-F5344CB8AC3E}">
        <p14:creationId xmlns:p14="http://schemas.microsoft.com/office/powerpoint/2010/main" val="168540932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Conclusions - Model Comparison</a:t>
            </a:r>
            <a:endParaRPr lang="en-US" dirty="0"/>
          </a:p>
        </p:txBody>
      </p:sp>
      <mc:AlternateContent xmlns:mc="http://schemas.openxmlformats.org/markup-compatibility/2006">
        <mc:Choice xmlns:a14="http://schemas.microsoft.com/office/drawing/2010/main" Requires="a14">
          <p:graphicFrame>
            <p:nvGraphicFramePr>
              <p:cNvPr id="4" name="Table 3"/>
              <p:cNvGraphicFramePr>
                <a:graphicFrameLocks noGrp="1"/>
              </p:cNvGraphicFramePr>
              <p:nvPr>
                <p:extLst>
                  <p:ext uri="{D42A27DB-BD31-4B8C-83A1-F6EECF244321}">
                    <p14:modId xmlns:p14="http://schemas.microsoft.com/office/powerpoint/2010/main" val="551837759"/>
                  </p:ext>
                </p:extLst>
              </p:nvPr>
            </p:nvGraphicFramePr>
            <p:xfrm>
              <a:off x="1350328" y="1690688"/>
              <a:ext cx="9491344" cy="4216400"/>
            </p:xfrm>
            <a:graphic>
              <a:graphicData uri="http://schemas.openxmlformats.org/drawingml/2006/table">
                <a:tbl>
                  <a:tblPr firstRow="1" firstCol="1" bandRow="1">
                    <a:tableStyleId>{69012ECD-51FC-41F1-AA8D-1B2483CD663E}</a:tableStyleId>
                  </a:tblPr>
                  <a:tblGrid>
                    <a:gridCol w="1581553"/>
                    <a:gridCol w="1581553"/>
                    <a:gridCol w="1581553"/>
                    <a:gridCol w="1581553"/>
                    <a:gridCol w="1582566"/>
                    <a:gridCol w="1582566"/>
                  </a:tblGrid>
                  <a:tr h="556878">
                    <a:tc>
                      <a:txBody>
                        <a:bodyPr/>
                        <a:lstStyle/>
                        <a:p>
                          <a:pPr marL="0" marR="0" algn="ctr">
                            <a:lnSpc>
                              <a:spcPct val="107000"/>
                            </a:lnSpc>
                            <a:spcBef>
                              <a:spcPts val="0"/>
                            </a:spcBef>
                            <a:spcAft>
                              <a:spcPts val="0"/>
                            </a:spcAft>
                          </a:pPr>
                          <a:r>
                            <a:rPr lang="en-US" sz="1600" dirty="0">
                              <a:effectLst/>
                            </a:rPr>
                            <a:t> </a:t>
                          </a:r>
                          <a:endParaRPr lang="en-US" sz="1600" dirty="0">
                            <a:effectLst/>
                            <a:latin typeface="Calibri" charset="0"/>
                            <a:ea typeface="Calibri" charset="0"/>
                            <a:cs typeface="Arial" charset="0"/>
                          </a:endParaRPr>
                        </a:p>
                      </a:txBody>
                      <a:tcPr marL="68580" marR="68580" marT="0" marB="0"/>
                    </a:tc>
                    <a:tc>
                      <a:txBody>
                        <a:bodyPr/>
                        <a:lstStyle/>
                        <a:p>
                          <a:pPr marL="0" marR="0" algn="ctr">
                            <a:lnSpc>
                              <a:spcPct val="107000"/>
                            </a:lnSpc>
                            <a:spcBef>
                              <a:spcPts val="0"/>
                            </a:spcBef>
                            <a:spcAft>
                              <a:spcPts val="0"/>
                            </a:spcAft>
                          </a:pPr>
                          <a:r>
                            <a:rPr lang="en-US" sz="1600" dirty="0" smtClean="0">
                              <a:effectLst/>
                            </a:rPr>
                            <a:t>Campbell’s </a:t>
                          </a:r>
                          <a:r>
                            <a:rPr lang="en-US" sz="1600" dirty="0">
                              <a:effectLst/>
                            </a:rPr>
                            <a:t>Model</a:t>
                          </a:r>
                          <a:endParaRPr lang="en-US" sz="1600" dirty="0">
                            <a:effectLst/>
                            <a:latin typeface="Calibri" charset="0"/>
                            <a:ea typeface="Calibri" charset="0"/>
                            <a:cs typeface="Arial" charset="0"/>
                          </a:endParaRPr>
                        </a:p>
                      </a:txBody>
                      <a:tcPr marL="68580" marR="68580" marT="0" marB="0"/>
                    </a:tc>
                    <a:tc>
                      <a:txBody>
                        <a:bodyPr/>
                        <a:lstStyle/>
                        <a:p>
                          <a:pPr marL="0" marR="0" algn="ctr">
                            <a:lnSpc>
                              <a:spcPct val="107000"/>
                            </a:lnSpc>
                            <a:spcBef>
                              <a:spcPts val="0"/>
                            </a:spcBef>
                            <a:spcAft>
                              <a:spcPts val="0"/>
                            </a:spcAft>
                          </a:pPr>
                          <a:r>
                            <a:rPr lang="en-US" sz="1600">
                              <a:effectLst/>
                            </a:rPr>
                            <a:t>Lockerbie’s Model</a:t>
                          </a:r>
                          <a:endParaRPr lang="en-US" sz="1600">
                            <a:effectLst/>
                            <a:latin typeface="Calibri" charset="0"/>
                            <a:ea typeface="Calibri" charset="0"/>
                            <a:cs typeface="Arial" charset="0"/>
                          </a:endParaRPr>
                        </a:p>
                      </a:txBody>
                      <a:tcPr marL="68580" marR="68580" marT="0" marB="0"/>
                    </a:tc>
                    <a:tc>
                      <a:txBody>
                        <a:bodyPr/>
                        <a:lstStyle/>
                        <a:p>
                          <a:pPr marL="0" marR="0" algn="ctr">
                            <a:lnSpc>
                              <a:spcPct val="107000"/>
                            </a:lnSpc>
                            <a:spcBef>
                              <a:spcPts val="0"/>
                            </a:spcBef>
                            <a:spcAft>
                              <a:spcPts val="0"/>
                            </a:spcAft>
                          </a:pPr>
                          <a:r>
                            <a:rPr lang="en-US" sz="1600">
                              <a:effectLst/>
                            </a:rPr>
                            <a:t>Abramowitz’s Model</a:t>
                          </a:r>
                          <a:endParaRPr lang="en-US" sz="1600">
                            <a:effectLst/>
                            <a:latin typeface="Calibri" charset="0"/>
                            <a:ea typeface="Calibri" charset="0"/>
                            <a:cs typeface="Arial" charset="0"/>
                          </a:endParaRPr>
                        </a:p>
                      </a:txBody>
                      <a:tcPr marL="68580" marR="68580" marT="0" marB="0"/>
                    </a:tc>
                    <a:tc>
                      <a:txBody>
                        <a:bodyPr/>
                        <a:lstStyle/>
                        <a:p>
                          <a:pPr marL="0" marR="0" algn="ctr">
                            <a:lnSpc>
                              <a:spcPct val="107000"/>
                            </a:lnSpc>
                            <a:spcBef>
                              <a:spcPts val="0"/>
                            </a:spcBef>
                            <a:spcAft>
                              <a:spcPts val="0"/>
                            </a:spcAft>
                          </a:pPr>
                          <a:r>
                            <a:rPr lang="en-US" sz="1600">
                              <a:effectLst/>
                            </a:rPr>
                            <a:t>Holbrook’s Model</a:t>
                          </a:r>
                          <a:endParaRPr lang="en-US" sz="1600">
                            <a:effectLst/>
                            <a:latin typeface="Calibri" charset="0"/>
                            <a:ea typeface="Calibri" charset="0"/>
                            <a:cs typeface="Arial" charset="0"/>
                          </a:endParaRPr>
                        </a:p>
                      </a:txBody>
                      <a:tcPr marL="68580" marR="68580" marT="0" marB="0"/>
                    </a:tc>
                    <a:tc>
                      <a:txBody>
                        <a:bodyPr/>
                        <a:lstStyle/>
                        <a:p>
                          <a:pPr marL="0" marR="0" algn="ctr">
                            <a:lnSpc>
                              <a:spcPct val="107000"/>
                            </a:lnSpc>
                            <a:spcBef>
                              <a:spcPts val="0"/>
                            </a:spcBef>
                            <a:spcAft>
                              <a:spcPts val="0"/>
                            </a:spcAft>
                          </a:pPr>
                          <a:r>
                            <a:rPr lang="en-US" sz="1600" dirty="0">
                              <a:effectLst/>
                            </a:rPr>
                            <a:t>Fair’s Model</a:t>
                          </a:r>
                          <a:endParaRPr lang="en-US" sz="1600" dirty="0">
                            <a:effectLst/>
                            <a:latin typeface="Calibri" charset="0"/>
                            <a:ea typeface="Calibri" charset="0"/>
                            <a:cs typeface="Arial" charset="0"/>
                          </a:endParaRPr>
                        </a:p>
                      </a:txBody>
                      <a:tcPr marL="68580" marR="68580" marT="0" marB="0"/>
                    </a:tc>
                  </a:tr>
                  <a:tr h="556878">
                    <a:tc>
                      <a:txBody>
                        <a:bodyPr/>
                        <a:lstStyle/>
                        <a:p>
                          <a:pPr marL="0" marR="0" algn="ctr">
                            <a:lnSpc>
                              <a:spcPct val="107000"/>
                            </a:lnSpc>
                            <a:spcBef>
                              <a:spcPts val="0"/>
                            </a:spcBef>
                            <a:spcAft>
                              <a:spcPts val="0"/>
                            </a:spcAft>
                          </a:pPr>
                          <a:r>
                            <a:rPr lang="en-US" sz="1600">
                              <a:effectLst/>
                            </a:rPr>
                            <a:t>Full/Reduce Model</a:t>
                          </a:r>
                          <a:endParaRPr lang="en-US" sz="1600">
                            <a:effectLst/>
                            <a:latin typeface="Calibri" charset="0"/>
                            <a:ea typeface="Calibri" charset="0"/>
                            <a:cs typeface="Arial" charset="0"/>
                          </a:endParaRPr>
                        </a:p>
                      </a:txBody>
                      <a:tcPr marL="68580" marR="68580" marT="0" marB="0"/>
                    </a:tc>
                    <a:tc>
                      <a:txBody>
                        <a:bodyPr/>
                        <a:lstStyle/>
                        <a:p>
                          <a:pPr marL="0" marR="0" algn="ctr">
                            <a:lnSpc>
                              <a:spcPct val="107000"/>
                            </a:lnSpc>
                            <a:spcBef>
                              <a:spcPts val="0"/>
                            </a:spcBef>
                            <a:spcAft>
                              <a:spcPts val="0"/>
                            </a:spcAft>
                          </a:pPr>
                          <a:r>
                            <a:rPr lang="en-US" sz="1600">
                              <a:effectLst/>
                            </a:rPr>
                            <a:t>Full</a:t>
                          </a:r>
                          <a:endParaRPr lang="en-US" sz="1600">
                            <a:effectLst/>
                            <a:latin typeface="Calibri" charset="0"/>
                            <a:ea typeface="Calibri" charset="0"/>
                            <a:cs typeface="Arial" charset="0"/>
                          </a:endParaRPr>
                        </a:p>
                      </a:txBody>
                      <a:tcPr marL="68580" marR="68580" marT="0" marB="0"/>
                    </a:tc>
                    <a:tc>
                      <a:txBody>
                        <a:bodyPr/>
                        <a:lstStyle/>
                        <a:p>
                          <a:pPr marL="0" marR="0" algn="ctr">
                            <a:lnSpc>
                              <a:spcPct val="107000"/>
                            </a:lnSpc>
                            <a:spcBef>
                              <a:spcPts val="0"/>
                            </a:spcBef>
                            <a:spcAft>
                              <a:spcPts val="0"/>
                            </a:spcAft>
                          </a:pPr>
                          <a:r>
                            <a:rPr lang="en-US" sz="1600">
                              <a:effectLst/>
                            </a:rPr>
                            <a:t>Reduced</a:t>
                          </a:r>
                          <a:endParaRPr lang="en-US" sz="1600">
                            <a:effectLst/>
                            <a:latin typeface="Calibri" charset="0"/>
                            <a:ea typeface="Calibri" charset="0"/>
                            <a:cs typeface="Arial" charset="0"/>
                          </a:endParaRPr>
                        </a:p>
                      </a:txBody>
                      <a:tcPr marL="68580" marR="68580" marT="0" marB="0"/>
                    </a:tc>
                    <a:tc>
                      <a:txBody>
                        <a:bodyPr/>
                        <a:lstStyle/>
                        <a:p>
                          <a:pPr marL="0" marR="0" algn="ctr">
                            <a:lnSpc>
                              <a:spcPct val="107000"/>
                            </a:lnSpc>
                            <a:spcBef>
                              <a:spcPts val="0"/>
                            </a:spcBef>
                            <a:spcAft>
                              <a:spcPts val="0"/>
                            </a:spcAft>
                          </a:pPr>
                          <a:r>
                            <a:rPr lang="en-US" sz="1600">
                              <a:effectLst/>
                            </a:rPr>
                            <a:t>Full</a:t>
                          </a:r>
                          <a:endParaRPr lang="en-US" sz="1600">
                            <a:effectLst/>
                            <a:latin typeface="Calibri" charset="0"/>
                            <a:ea typeface="Calibri" charset="0"/>
                            <a:cs typeface="Arial" charset="0"/>
                          </a:endParaRPr>
                        </a:p>
                      </a:txBody>
                      <a:tcPr marL="68580" marR="68580" marT="0" marB="0"/>
                    </a:tc>
                    <a:tc>
                      <a:txBody>
                        <a:bodyPr/>
                        <a:lstStyle/>
                        <a:p>
                          <a:pPr marL="0" marR="0" algn="ctr">
                            <a:lnSpc>
                              <a:spcPct val="107000"/>
                            </a:lnSpc>
                            <a:spcBef>
                              <a:spcPts val="0"/>
                            </a:spcBef>
                            <a:spcAft>
                              <a:spcPts val="0"/>
                            </a:spcAft>
                          </a:pPr>
                          <a:r>
                            <a:rPr lang="en-US" sz="1600">
                              <a:effectLst/>
                            </a:rPr>
                            <a:t>Reduced</a:t>
                          </a:r>
                          <a:endParaRPr lang="en-US" sz="1600">
                            <a:effectLst/>
                            <a:latin typeface="Calibri" charset="0"/>
                            <a:ea typeface="Calibri" charset="0"/>
                            <a:cs typeface="Arial" charset="0"/>
                          </a:endParaRPr>
                        </a:p>
                      </a:txBody>
                      <a:tcPr marL="68580" marR="68580" marT="0" marB="0"/>
                    </a:tc>
                    <a:tc>
                      <a:txBody>
                        <a:bodyPr/>
                        <a:lstStyle/>
                        <a:p>
                          <a:pPr marL="0" marR="0" algn="ctr">
                            <a:lnSpc>
                              <a:spcPct val="107000"/>
                            </a:lnSpc>
                            <a:spcBef>
                              <a:spcPts val="0"/>
                            </a:spcBef>
                            <a:spcAft>
                              <a:spcPts val="0"/>
                            </a:spcAft>
                          </a:pPr>
                          <a:r>
                            <a:rPr lang="en-US" sz="1600">
                              <a:effectLst/>
                            </a:rPr>
                            <a:t>Reduced</a:t>
                          </a:r>
                          <a:endParaRPr lang="en-US" sz="1600">
                            <a:effectLst/>
                            <a:latin typeface="Calibri" charset="0"/>
                            <a:ea typeface="Calibri" charset="0"/>
                            <a:cs typeface="Arial" charset="0"/>
                          </a:endParaRPr>
                        </a:p>
                      </a:txBody>
                      <a:tcPr marL="68580" marR="68580" marT="0" marB="0"/>
                    </a:tc>
                  </a:tr>
                  <a:tr h="291190">
                    <a:tc>
                      <a:txBody>
                        <a:bodyPr/>
                        <a:lstStyle/>
                        <a:p>
                          <a:pPr marL="0" marR="0" algn="ctr">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sSup>
                                  <m:sSupPr>
                                    <m:ctrlPr>
                                      <a:rPr lang="en-US" sz="1600" i="1">
                                        <a:effectLst/>
                                        <a:latin typeface="Cambria Math" charset="0"/>
                                      </a:rPr>
                                    </m:ctrlPr>
                                  </m:sSupPr>
                                  <m:e>
                                    <m:r>
                                      <a:rPr lang="en-US" sz="1600">
                                        <a:effectLst/>
                                        <a:latin typeface="Cambria Math" charset="0"/>
                                      </a:rPr>
                                      <m:t>𝑹</m:t>
                                    </m:r>
                                  </m:e>
                                  <m:sup>
                                    <m:r>
                                      <a:rPr lang="en-US" sz="1600">
                                        <a:effectLst/>
                                        <a:latin typeface="Cambria Math" charset="0"/>
                                      </a:rPr>
                                      <m:t>𝟐</m:t>
                                    </m:r>
                                  </m:sup>
                                </m:sSup>
                              </m:oMath>
                            </m:oMathPara>
                          </a14:m>
                          <a:endParaRPr lang="en-US" sz="1600">
                            <a:effectLst/>
                            <a:latin typeface="Calibri" charset="0"/>
                            <a:ea typeface="Calibri" charset="0"/>
                            <a:cs typeface="Arial" charset="0"/>
                          </a:endParaRPr>
                        </a:p>
                      </a:txBody>
                      <a:tcPr marL="68580" marR="68580" marT="0" marB="0"/>
                    </a:tc>
                    <a:tc>
                      <a:txBody>
                        <a:bodyPr/>
                        <a:lstStyle/>
                        <a:p>
                          <a:pPr marL="0" marR="0" algn="ctr">
                            <a:lnSpc>
                              <a:spcPct val="107000"/>
                            </a:lnSpc>
                            <a:spcBef>
                              <a:spcPts val="0"/>
                            </a:spcBef>
                            <a:spcAft>
                              <a:spcPts val="0"/>
                            </a:spcAft>
                          </a:pPr>
                          <a:r>
                            <a:rPr lang="en-US" sz="1600">
                              <a:effectLst/>
                            </a:rPr>
                            <a:t>0.9223</a:t>
                          </a:r>
                          <a:endParaRPr lang="en-US" sz="1600">
                            <a:effectLst/>
                            <a:latin typeface="Calibri" charset="0"/>
                            <a:ea typeface="Calibri" charset="0"/>
                            <a:cs typeface="Arial" charset="0"/>
                          </a:endParaRPr>
                        </a:p>
                      </a:txBody>
                      <a:tcPr marL="68580" marR="68580" marT="0" marB="0"/>
                    </a:tc>
                    <a:tc>
                      <a:txBody>
                        <a:bodyPr/>
                        <a:lstStyle/>
                        <a:p>
                          <a:pPr marL="0" marR="0" algn="ctr">
                            <a:lnSpc>
                              <a:spcPct val="107000"/>
                            </a:lnSpc>
                            <a:spcBef>
                              <a:spcPts val="0"/>
                            </a:spcBef>
                            <a:spcAft>
                              <a:spcPts val="0"/>
                            </a:spcAft>
                          </a:pPr>
                          <a:r>
                            <a:rPr lang="en-US" sz="1600">
                              <a:effectLst/>
                            </a:rPr>
                            <a:t>0.9418</a:t>
                          </a:r>
                          <a:endParaRPr lang="en-US" sz="1600">
                            <a:effectLst/>
                            <a:latin typeface="Calibri" charset="0"/>
                            <a:ea typeface="Calibri" charset="0"/>
                            <a:cs typeface="Arial" charset="0"/>
                          </a:endParaRPr>
                        </a:p>
                      </a:txBody>
                      <a:tcPr marL="68580" marR="68580" marT="0" marB="0"/>
                    </a:tc>
                    <a:tc>
                      <a:txBody>
                        <a:bodyPr/>
                        <a:lstStyle/>
                        <a:p>
                          <a:pPr marL="0" marR="0" algn="ctr">
                            <a:lnSpc>
                              <a:spcPct val="107000"/>
                            </a:lnSpc>
                            <a:spcBef>
                              <a:spcPts val="0"/>
                            </a:spcBef>
                            <a:spcAft>
                              <a:spcPts val="0"/>
                            </a:spcAft>
                          </a:pPr>
                          <a:r>
                            <a:rPr lang="en-US" sz="1600">
                              <a:effectLst/>
                            </a:rPr>
                            <a:t>0.9174</a:t>
                          </a:r>
                          <a:endParaRPr lang="en-US" sz="1600">
                            <a:effectLst/>
                            <a:latin typeface="Calibri" charset="0"/>
                            <a:ea typeface="Calibri" charset="0"/>
                            <a:cs typeface="Arial" charset="0"/>
                          </a:endParaRPr>
                        </a:p>
                      </a:txBody>
                      <a:tcPr marL="68580" marR="68580" marT="0" marB="0"/>
                    </a:tc>
                    <a:tc>
                      <a:txBody>
                        <a:bodyPr/>
                        <a:lstStyle/>
                        <a:p>
                          <a:pPr marL="0" marR="0" algn="ctr">
                            <a:lnSpc>
                              <a:spcPct val="107000"/>
                            </a:lnSpc>
                            <a:spcBef>
                              <a:spcPts val="0"/>
                            </a:spcBef>
                            <a:spcAft>
                              <a:spcPts val="0"/>
                            </a:spcAft>
                          </a:pPr>
                          <a:r>
                            <a:rPr lang="en-US" sz="1600">
                              <a:effectLst/>
                            </a:rPr>
                            <a:t>0.929</a:t>
                          </a:r>
                          <a:endParaRPr lang="en-US" sz="1600">
                            <a:effectLst/>
                            <a:latin typeface="Calibri" charset="0"/>
                            <a:ea typeface="Calibri" charset="0"/>
                            <a:cs typeface="Arial" charset="0"/>
                          </a:endParaRPr>
                        </a:p>
                      </a:txBody>
                      <a:tcPr marL="68580" marR="68580" marT="0" marB="0"/>
                    </a:tc>
                    <a:tc>
                      <a:txBody>
                        <a:bodyPr/>
                        <a:lstStyle/>
                        <a:p>
                          <a:pPr marL="0" marR="0" algn="ctr">
                            <a:lnSpc>
                              <a:spcPct val="107000"/>
                            </a:lnSpc>
                            <a:spcBef>
                              <a:spcPts val="0"/>
                            </a:spcBef>
                            <a:spcAft>
                              <a:spcPts val="0"/>
                            </a:spcAft>
                          </a:pPr>
                          <a:r>
                            <a:rPr lang="en-US" sz="1600">
                              <a:effectLst/>
                            </a:rPr>
                            <a:t>0.903</a:t>
                          </a:r>
                          <a:endParaRPr lang="en-US" sz="1600">
                            <a:effectLst/>
                            <a:latin typeface="Calibri" charset="0"/>
                            <a:ea typeface="Calibri" charset="0"/>
                            <a:cs typeface="Arial" charset="0"/>
                          </a:endParaRPr>
                        </a:p>
                      </a:txBody>
                      <a:tcPr marL="68580" marR="68580" marT="0" marB="0"/>
                    </a:tc>
                  </a:tr>
                  <a:tr h="291190">
                    <a:tc>
                      <a:txBody>
                        <a:bodyPr/>
                        <a:lstStyle/>
                        <a:p>
                          <a:pPr marL="0" marR="0" algn="ctr">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r>
                                  <a:rPr lang="en-US" sz="1600">
                                    <a:effectLst/>
                                    <a:latin typeface="Cambria Math" charset="0"/>
                                  </a:rPr>
                                  <m:t>𝑨𝒅𝒋</m:t>
                                </m:r>
                                <m:r>
                                  <a:rPr lang="en-US" sz="1600">
                                    <a:effectLst/>
                                    <a:latin typeface="Cambria Math" charset="0"/>
                                  </a:rPr>
                                  <m:t> </m:t>
                                </m:r>
                                <m:sSup>
                                  <m:sSupPr>
                                    <m:ctrlPr>
                                      <a:rPr lang="en-US" sz="1600" i="1">
                                        <a:effectLst/>
                                        <a:latin typeface="Cambria Math" charset="0"/>
                                      </a:rPr>
                                    </m:ctrlPr>
                                  </m:sSupPr>
                                  <m:e>
                                    <m:r>
                                      <a:rPr lang="en-US" sz="1600">
                                        <a:effectLst/>
                                        <a:latin typeface="Cambria Math" charset="0"/>
                                      </a:rPr>
                                      <m:t>𝑹</m:t>
                                    </m:r>
                                  </m:e>
                                  <m:sup>
                                    <m:r>
                                      <a:rPr lang="en-US" sz="1600">
                                        <a:effectLst/>
                                        <a:latin typeface="Cambria Math" charset="0"/>
                                      </a:rPr>
                                      <m:t>𝟐</m:t>
                                    </m:r>
                                  </m:sup>
                                </m:sSup>
                              </m:oMath>
                            </m:oMathPara>
                          </a14:m>
                          <a:endParaRPr lang="en-US" sz="1600">
                            <a:effectLst/>
                            <a:latin typeface="Calibri" charset="0"/>
                            <a:ea typeface="Calibri" charset="0"/>
                            <a:cs typeface="Arial" charset="0"/>
                          </a:endParaRPr>
                        </a:p>
                      </a:txBody>
                      <a:tcPr marL="68580" marR="68580" marT="0" marB="0"/>
                    </a:tc>
                    <a:tc>
                      <a:txBody>
                        <a:bodyPr/>
                        <a:lstStyle/>
                        <a:p>
                          <a:pPr marL="0" marR="0" algn="ctr">
                            <a:lnSpc>
                              <a:spcPct val="107000"/>
                            </a:lnSpc>
                            <a:spcBef>
                              <a:spcPts val="0"/>
                            </a:spcBef>
                            <a:spcAft>
                              <a:spcPts val="0"/>
                            </a:spcAft>
                          </a:pPr>
                          <a:r>
                            <a:rPr lang="en-US" sz="1600">
                              <a:effectLst/>
                            </a:rPr>
                            <a:t>0.9067</a:t>
                          </a:r>
                          <a:endParaRPr lang="en-US" sz="1600">
                            <a:effectLst/>
                            <a:latin typeface="Calibri" charset="0"/>
                            <a:ea typeface="Calibri" charset="0"/>
                            <a:cs typeface="Arial" charset="0"/>
                          </a:endParaRPr>
                        </a:p>
                      </a:txBody>
                      <a:tcPr marL="68580" marR="68580" marT="0" marB="0"/>
                    </a:tc>
                    <a:tc>
                      <a:txBody>
                        <a:bodyPr/>
                        <a:lstStyle/>
                        <a:p>
                          <a:pPr marL="0" marR="0" algn="ctr">
                            <a:lnSpc>
                              <a:spcPct val="107000"/>
                            </a:lnSpc>
                            <a:spcBef>
                              <a:spcPts val="0"/>
                            </a:spcBef>
                            <a:spcAft>
                              <a:spcPts val="0"/>
                            </a:spcAft>
                          </a:pPr>
                          <a:r>
                            <a:rPr lang="en-US" sz="1600">
                              <a:effectLst/>
                            </a:rPr>
                            <a:t>0.9272</a:t>
                          </a:r>
                          <a:endParaRPr lang="en-US" sz="1600">
                            <a:effectLst/>
                            <a:latin typeface="Calibri" charset="0"/>
                            <a:ea typeface="Calibri" charset="0"/>
                            <a:cs typeface="Arial" charset="0"/>
                          </a:endParaRPr>
                        </a:p>
                      </a:txBody>
                      <a:tcPr marL="68580" marR="68580" marT="0" marB="0"/>
                    </a:tc>
                    <a:tc>
                      <a:txBody>
                        <a:bodyPr/>
                        <a:lstStyle/>
                        <a:p>
                          <a:pPr marL="0" marR="0" algn="ctr">
                            <a:lnSpc>
                              <a:spcPct val="107000"/>
                            </a:lnSpc>
                            <a:spcBef>
                              <a:spcPts val="0"/>
                            </a:spcBef>
                            <a:spcAft>
                              <a:spcPts val="0"/>
                            </a:spcAft>
                          </a:pPr>
                          <a:r>
                            <a:rPr lang="en-US" sz="1600">
                              <a:effectLst/>
                            </a:rPr>
                            <a:t>0.8899</a:t>
                          </a:r>
                          <a:endParaRPr lang="en-US" sz="1600">
                            <a:effectLst/>
                            <a:latin typeface="Calibri" charset="0"/>
                            <a:ea typeface="Calibri" charset="0"/>
                            <a:cs typeface="Arial" charset="0"/>
                          </a:endParaRPr>
                        </a:p>
                      </a:txBody>
                      <a:tcPr marL="68580" marR="68580" marT="0" marB="0"/>
                    </a:tc>
                    <a:tc>
                      <a:txBody>
                        <a:bodyPr/>
                        <a:lstStyle/>
                        <a:p>
                          <a:pPr marL="0" marR="0" algn="ctr">
                            <a:lnSpc>
                              <a:spcPct val="107000"/>
                            </a:lnSpc>
                            <a:spcBef>
                              <a:spcPts val="0"/>
                            </a:spcBef>
                            <a:spcAft>
                              <a:spcPts val="0"/>
                            </a:spcAft>
                          </a:pPr>
                          <a:r>
                            <a:rPr lang="en-US" sz="1600">
                              <a:effectLst/>
                            </a:rPr>
                            <a:t>0.914</a:t>
                          </a:r>
                          <a:endParaRPr lang="en-US" sz="1600">
                            <a:effectLst/>
                            <a:latin typeface="Calibri" charset="0"/>
                            <a:ea typeface="Calibri" charset="0"/>
                            <a:cs typeface="Arial" charset="0"/>
                          </a:endParaRPr>
                        </a:p>
                      </a:txBody>
                      <a:tcPr marL="68580" marR="68580" marT="0" marB="0"/>
                    </a:tc>
                    <a:tc>
                      <a:txBody>
                        <a:bodyPr/>
                        <a:lstStyle/>
                        <a:p>
                          <a:pPr marL="0" marR="0" algn="ctr">
                            <a:lnSpc>
                              <a:spcPct val="107000"/>
                            </a:lnSpc>
                            <a:spcBef>
                              <a:spcPts val="0"/>
                            </a:spcBef>
                            <a:spcAft>
                              <a:spcPts val="0"/>
                            </a:spcAft>
                          </a:pPr>
                          <a:r>
                            <a:rPr lang="en-US" sz="1600">
                              <a:effectLst/>
                            </a:rPr>
                            <a:t>0.870</a:t>
                          </a:r>
                          <a:endParaRPr lang="en-US" sz="1600">
                            <a:effectLst/>
                            <a:latin typeface="Calibri" charset="0"/>
                            <a:ea typeface="Calibri" charset="0"/>
                            <a:cs typeface="Arial" charset="0"/>
                          </a:endParaRPr>
                        </a:p>
                      </a:txBody>
                      <a:tcPr marL="68580" marR="68580" marT="0" marB="0"/>
                    </a:tc>
                  </a:tr>
                  <a:tr h="310238">
                    <a:tc>
                      <a:txBody>
                        <a:bodyPr/>
                        <a:lstStyle/>
                        <a:p>
                          <a:pPr marL="0" marR="0" algn="ctr">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sSub>
                                  <m:sSubPr>
                                    <m:ctrlPr>
                                      <a:rPr lang="en-US" sz="1600" i="1">
                                        <a:effectLst/>
                                        <a:latin typeface="Cambria Math" charset="0"/>
                                      </a:rPr>
                                    </m:ctrlPr>
                                  </m:sSubPr>
                                  <m:e>
                                    <m:r>
                                      <a:rPr lang="en-US" sz="1600">
                                        <a:effectLst/>
                                        <a:latin typeface="Cambria Math" charset="0"/>
                                      </a:rPr>
                                      <m:t>𝑪</m:t>
                                    </m:r>
                                  </m:e>
                                  <m:sub>
                                    <m:r>
                                      <a:rPr lang="en-US" sz="1600">
                                        <a:effectLst/>
                                        <a:latin typeface="Cambria Math" charset="0"/>
                                      </a:rPr>
                                      <m:t>𝒑</m:t>
                                    </m:r>
                                  </m:sub>
                                </m:sSub>
                              </m:oMath>
                            </m:oMathPara>
                          </a14:m>
                          <a:endParaRPr lang="en-US" sz="1600">
                            <a:effectLst/>
                            <a:latin typeface="Calibri" charset="0"/>
                            <a:ea typeface="Calibri" charset="0"/>
                            <a:cs typeface="Arial" charset="0"/>
                          </a:endParaRPr>
                        </a:p>
                      </a:txBody>
                      <a:tcPr marL="68580" marR="68580" marT="0" marB="0"/>
                    </a:tc>
                    <a:tc>
                      <a:txBody>
                        <a:bodyPr/>
                        <a:lstStyle/>
                        <a:p>
                          <a:pPr marL="0" marR="0" algn="ctr">
                            <a:lnSpc>
                              <a:spcPct val="107000"/>
                            </a:lnSpc>
                            <a:spcBef>
                              <a:spcPts val="0"/>
                            </a:spcBef>
                            <a:spcAft>
                              <a:spcPts val="0"/>
                            </a:spcAft>
                          </a:pPr>
                          <a:r>
                            <a:rPr lang="en-US" sz="1600">
                              <a:effectLst/>
                            </a:rPr>
                            <a:t>3</a:t>
                          </a:r>
                          <a:endParaRPr lang="en-US" sz="1600">
                            <a:effectLst/>
                            <a:latin typeface="Calibri" charset="0"/>
                            <a:ea typeface="Calibri" charset="0"/>
                            <a:cs typeface="Arial" charset="0"/>
                          </a:endParaRPr>
                        </a:p>
                      </a:txBody>
                      <a:tcPr marL="68580" marR="68580" marT="0" marB="0"/>
                    </a:tc>
                    <a:tc>
                      <a:txBody>
                        <a:bodyPr/>
                        <a:lstStyle/>
                        <a:p>
                          <a:pPr marL="0" marR="0" algn="ctr">
                            <a:lnSpc>
                              <a:spcPct val="107000"/>
                            </a:lnSpc>
                            <a:spcBef>
                              <a:spcPts val="0"/>
                            </a:spcBef>
                            <a:spcAft>
                              <a:spcPts val="0"/>
                            </a:spcAft>
                          </a:pPr>
                          <a:r>
                            <a:rPr lang="en-US" sz="1600">
                              <a:effectLst/>
                            </a:rPr>
                            <a:t>3</a:t>
                          </a:r>
                          <a:endParaRPr lang="en-US" sz="1600">
                            <a:effectLst/>
                            <a:latin typeface="Calibri" charset="0"/>
                            <a:ea typeface="Calibri" charset="0"/>
                            <a:cs typeface="Arial" charset="0"/>
                          </a:endParaRPr>
                        </a:p>
                      </a:txBody>
                      <a:tcPr marL="68580" marR="68580" marT="0" marB="0"/>
                    </a:tc>
                    <a:tc>
                      <a:txBody>
                        <a:bodyPr/>
                        <a:lstStyle/>
                        <a:p>
                          <a:pPr marL="0" marR="0" algn="ctr">
                            <a:lnSpc>
                              <a:spcPct val="107000"/>
                            </a:lnSpc>
                            <a:spcBef>
                              <a:spcPts val="0"/>
                            </a:spcBef>
                            <a:spcAft>
                              <a:spcPts val="0"/>
                            </a:spcAft>
                          </a:pPr>
                          <a:r>
                            <a:rPr lang="en-US" sz="1600">
                              <a:effectLst/>
                            </a:rPr>
                            <a:t>4</a:t>
                          </a:r>
                          <a:endParaRPr lang="en-US" sz="1600">
                            <a:effectLst/>
                            <a:latin typeface="Calibri" charset="0"/>
                            <a:ea typeface="Calibri" charset="0"/>
                            <a:cs typeface="Arial" charset="0"/>
                          </a:endParaRPr>
                        </a:p>
                      </a:txBody>
                      <a:tcPr marL="68580" marR="68580" marT="0" marB="0"/>
                    </a:tc>
                    <a:tc>
                      <a:txBody>
                        <a:bodyPr/>
                        <a:lstStyle/>
                        <a:p>
                          <a:pPr marL="0" marR="0" algn="ctr">
                            <a:lnSpc>
                              <a:spcPct val="107000"/>
                            </a:lnSpc>
                            <a:spcBef>
                              <a:spcPts val="0"/>
                            </a:spcBef>
                            <a:spcAft>
                              <a:spcPts val="0"/>
                            </a:spcAft>
                          </a:pPr>
                          <a:r>
                            <a:rPr lang="en-US" sz="1600">
                              <a:effectLst/>
                            </a:rPr>
                            <a:t>4</a:t>
                          </a:r>
                          <a:endParaRPr lang="en-US" sz="1600">
                            <a:effectLst/>
                            <a:latin typeface="Calibri" charset="0"/>
                            <a:ea typeface="Calibri" charset="0"/>
                            <a:cs typeface="Arial" charset="0"/>
                          </a:endParaRPr>
                        </a:p>
                      </a:txBody>
                      <a:tcPr marL="68580" marR="68580" marT="0" marB="0"/>
                    </a:tc>
                    <a:tc>
                      <a:txBody>
                        <a:bodyPr/>
                        <a:lstStyle/>
                        <a:p>
                          <a:pPr marL="0" marR="0" algn="ctr">
                            <a:lnSpc>
                              <a:spcPct val="107000"/>
                            </a:lnSpc>
                            <a:spcBef>
                              <a:spcPts val="0"/>
                            </a:spcBef>
                            <a:spcAft>
                              <a:spcPts val="0"/>
                            </a:spcAft>
                          </a:pPr>
                          <a:r>
                            <a:rPr lang="en-US" sz="1600">
                              <a:effectLst/>
                            </a:rPr>
                            <a:t>6.8</a:t>
                          </a:r>
                          <a:endParaRPr lang="en-US" sz="1600">
                            <a:effectLst/>
                            <a:latin typeface="Calibri" charset="0"/>
                            <a:ea typeface="Calibri" charset="0"/>
                            <a:cs typeface="Arial" charset="0"/>
                          </a:endParaRPr>
                        </a:p>
                      </a:txBody>
                      <a:tcPr marL="68580" marR="68580" marT="0" marB="0"/>
                    </a:tc>
                  </a:tr>
                  <a:tr h="556878">
                    <a:tc>
                      <a:txBody>
                        <a:bodyPr/>
                        <a:lstStyle/>
                        <a:p>
                          <a:pPr marL="0" marR="0" algn="ctr">
                            <a:lnSpc>
                              <a:spcPct val="107000"/>
                            </a:lnSpc>
                            <a:spcBef>
                              <a:spcPts val="0"/>
                            </a:spcBef>
                            <a:spcAft>
                              <a:spcPts val="0"/>
                            </a:spcAft>
                          </a:pPr>
                          <a:r>
                            <a:rPr lang="en-US" sz="1600" dirty="0">
                              <a:effectLst/>
                            </a:rPr>
                            <a:t>Normality of Residual</a:t>
                          </a:r>
                          <a:endParaRPr lang="en-US" sz="1600" dirty="0">
                            <a:effectLst/>
                            <a:latin typeface="Calibri" charset="0"/>
                            <a:ea typeface="Calibri" charset="0"/>
                            <a:cs typeface="Arial" charset="0"/>
                          </a:endParaRPr>
                        </a:p>
                      </a:txBody>
                      <a:tcPr marL="68580" marR="68580" marT="0" marB="0"/>
                    </a:tc>
                    <a:tc>
                      <a:txBody>
                        <a:bodyPr/>
                        <a:lstStyle/>
                        <a:p>
                          <a:pPr marL="0" marR="0" algn="ctr">
                            <a:lnSpc>
                              <a:spcPct val="107000"/>
                            </a:lnSpc>
                            <a:spcBef>
                              <a:spcPts val="0"/>
                            </a:spcBef>
                            <a:spcAft>
                              <a:spcPts val="0"/>
                            </a:spcAft>
                          </a:pPr>
                          <a:r>
                            <a:rPr lang="en-US" sz="1600">
                              <a:effectLst/>
                            </a:rPr>
                            <a:t>Normal Dist.</a:t>
                          </a:r>
                          <a:endParaRPr lang="en-US" sz="1600">
                            <a:effectLst/>
                            <a:latin typeface="Calibri" charset="0"/>
                            <a:ea typeface="Calibri" charset="0"/>
                            <a:cs typeface="Arial" charset="0"/>
                          </a:endParaRPr>
                        </a:p>
                      </a:txBody>
                      <a:tcPr marL="68580" marR="68580" marT="0" marB="0"/>
                    </a:tc>
                    <a:tc>
                      <a:txBody>
                        <a:bodyPr/>
                        <a:lstStyle/>
                        <a:p>
                          <a:pPr marL="0" marR="0" algn="ctr">
                            <a:lnSpc>
                              <a:spcPct val="107000"/>
                            </a:lnSpc>
                            <a:spcBef>
                              <a:spcPts val="0"/>
                            </a:spcBef>
                            <a:spcAft>
                              <a:spcPts val="0"/>
                            </a:spcAft>
                          </a:pPr>
                          <a:r>
                            <a:rPr lang="en-US" sz="1600">
                              <a:effectLst/>
                            </a:rPr>
                            <a:t>Normal Dist.</a:t>
                          </a:r>
                          <a:endParaRPr lang="en-US" sz="1600">
                            <a:effectLst/>
                            <a:latin typeface="Calibri" charset="0"/>
                            <a:ea typeface="Calibri" charset="0"/>
                            <a:cs typeface="Arial" charset="0"/>
                          </a:endParaRPr>
                        </a:p>
                      </a:txBody>
                      <a:tcPr marL="68580" marR="68580" marT="0" marB="0"/>
                    </a:tc>
                    <a:tc>
                      <a:txBody>
                        <a:bodyPr/>
                        <a:lstStyle/>
                        <a:p>
                          <a:pPr marL="0" marR="0" algn="ctr">
                            <a:lnSpc>
                              <a:spcPct val="107000"/>
                            </a:lnSpc>
                            <a:spcBef>
                              <a:spcPts val="0"/>
                            </a:spcBef>
                            <a:spcAft>
                              <a:spcPts val="0"/>
                            </a:spcAft>
                          </a:pPr>
                          <a:r>
                            <a:rPr lang="en-US" sz="1600">
                              <a:effectLst/>
                            </a:rPr>
                            <a:t>Normal Dist.</a:t>
                          </a:r>
                          <a:endParaRPr lang="en-US" sz="1600">
                            <a:effectLst/>
                            <a:latin typeface="Calibri" charset="0"/>
                            <a:ea typeface="Calibri" charset="0"/>
                            <a:cs typeface="Arial" charset="0"/>
                          </a:endParaRPr>
                        </a:p>
                      </a:txBody>
                      <a:tcPr marL="68580" marR="68580" marT="0" marB="0"/>
                    </a:tc>
                    <a:tc>
                      <a:txBody>
                        <a:bodyPr/>
                        <a:lstStyle/>
                        <a:p>
                          <a:pPr marL="0" marR="0" algn="ctr">
                            <a:lnSpc>
                              <a:spcPct val="107000"/>
                            </a:lnSpc>
                            <a:spcBef>
                              <a:spcPts val="0"/>
                            </a:spcBef>
                            <a:spcAft>
                              <a:spcPts val="0"/>
                            </a:spcAft>
                          </a:pPr>
                          <a:r>
                            <a:rPr lang="en-US" sz="1600" dirty="0" smtClean="0">
                              <a:effectLst/>
                            </a:rPr>
                            <a:t>Normal </a:t>
                          </a:r>
                          <a:r>
                            <a:rPr lang="en-US" sz="1600" dirty="0">
                              <a:effectLst/>
                            </a:rPr>
                            <a:t>Dist.</a:t>
                          </a:r>
                          <a:endParaRPr lang="en-US" sz="1600" dirty="0">
                            <a:effectLst/>
                            <a:latin typeface="Calibri" charset="0"/>
                            <a:ea typeface="Calibri" charset="0"/>
                            <a:cs typeface="Arial" charset="0"/>
                          </a:endParaRPr>
                        </a:p>
                      </a:txBody>
                      <a:tcPr marL="68580" marR="68580" marT="0" marB="0"/>
                    </a:tc>
                    <a:tc>
                      <a:txBody>
                        <a:bodyPr/>
                        <a:lstStyle/>
                        <a:p>
                          <a:pPr marL="0" marR="0" algn="ctr">
                            <a:lnSpc>
                              <a:spcPct val="107000"/>
                            </a:lnSpc>
                            <a:spcBef>
                              <a:spcPts val="0"/>
                            </a:spcBef>
                            <a:spcAft>
                              <a:spcPts val="0"/>
                            </a:spcAft>
                          </a:pPr>
                          <a:r>
                            <a:rPr lang="en-US" sz="1600">
                              <a:effectLst/>
                            </a:rPr>
                            <a:t>Normal Dist.</a:t>
                          </a:r>
                          <a:endParaRPr lang="en-US" sz="1600">
                            <a:effectLst/>
                            <a:latin typeface="Calibri" charset="0"/>
                            <a:ea typeface="Calibri" charset="0"/>
                            <a:cs typeface="Arial" charset="0"/>
                          </a:endParaRPr>
                        </a:p>
                      </a:txBody>
                      <a:tcPr marL="68580" marR="68580" marT="0" marB="0"/>
                    </a:tc>
                  </a:tr>
                  <a:tr h="556878">
                    <a:tc>
                      <a:txBody>
                        <a:bodyPr/>
                        <a:lstStyle/>
                        <a:p>
                          <a:pPr marL="0" marR="0" algn="ctr">
                            <a:lnSpc>
                              <a:spcPct val="107000"/>
                            </a:lnSpc>
                            <a:spcBef>
                              <a:spcPts val="0"/>
                            </a:spcBef>
                            <a:spcAft>
                              <a:spcPts val="0"/>
                            </a:spcAft>
                          </a:pPr>
                          <a:r>
                            <a:rPr lang="en-US" sz="1600">
                              <a:effectLst/>
                            </a:rPr>
                            <a:t>Multicollinearity</a:t>
                          </a:r>
                          <a:endParaRPr lang="en-US" sz="1600">
                            <a:effectLst/>
                            <a:latin typeface="Calibri" charset="0"/>
                            <a:ea typeface="Calibri" charset="0"/>
                            <a:cs typeface="Arial" charset="0"/>
                          </a:endParaRPr>
                        </a:p>
                      </a:txBody>
                      <a:tcPr marL="68580" marR="68580" marT="0" marB="0"/>
                    </a:tc>
                    <a:tc>
                      <a:txBody>
                        <a:bodyPr/>
                        <a:lstStyle/>
                        <a:p>
                          <a:pPr marL="0" marR="0" algn="ctr">
                            <a:lnSpc>
                              <a:spcPct val="107000"/>
                            </a:lnSpc>
                            <a:spcBef>
                              <a:spcPts val="0"/>
                            </a:spcBef>
                            <a:spcAft>
                              <a:spcPts val="0"/>
                            </a:spcAft>
                          </a:pPr>
                          <a:r>
                            <a:rPr lang="en-US" sz="1600">
                              <a:effectLst/>
                            </a:rPr>
                            <a:t>No</a:t>
                          </a:r>
                          <a:endParaRPr lang="en-US" sz="1600">
                            <a:effectLst/>
                            <a:latin typeface="Calibri" charset="0"/>
                            <a:ea typeface="Calibri" charset="0"/>
                            <a:cs typeface="Arial" charset="0"/>
                          </a:endParaRPr>
                        </a:p>
                      </a:txBody>
                      <a:tcPr marL="68580" marR="68580" marT="0" marB="0"/>
                    </a:tc>
                    <a:tc>
                      <a:txBody>
                        <a:bodyPr/>
                        <a:lstStyle/>
                        <a:p>
                          <a:pPr marL="0" marR="0" algn="ctr">
                            <a:lnSpc>
                              <a:spcPct val="107000"/>
                            </a:lnSpc>
                            <a:spcBef>
                              <a:spcPts val="0"/>
                            </a:spcBef>
                            <a:spcAft>
                              <a:spcPts val="0"/>
                            </a:spcAft>
                          </a:pPr>
                          <a:r>
                            <a:rPr lang="en-US" sz="1600">
                              <a:effectLst/>
                            </a:rPr>
                            <a:t>No</a:t>
                          </a:r>
                          <a:endParaRPr lang="en-US" sz="1600">
                            <a:effectLst/>
                            <a:latin typeface="Calibri" charset="0"/>
                            <a:ea typeface="Calibri" charset="0"/>
                            <a:cs typeface="Arial" charset="0"/>
                          </a:endParaRPr>
                        </a:p>
                      </a:txBody>
                      <a:tcPr marL="68580" marR="68580" marT="0" marB="0"/>
                    </a:tc>
                    <a:tc>
                      <a:txBody>
                        <a:bodyPr/>
                        <a:lstStyle/>
                        <a:p>
                          <a:pPr marL="0" marR="0" algn="ctr">
                            <a:lnSpc>
                              <a:spcPct val="107000"/>
                            </a:lnSpc>
                            <a:spcBef>
                              <a:spcPts val="0"/>
                            </a:spcBef>
                            <a:spcAft>
                              <a:spcPts val="0"/>
                            </a:spcAft>
                          </a:pPr>
                          <a:r>
                            <a:rPr lang="en-US" sz="1600">
                              <a:effectLst/>
                            </a:rPr>
                            <a:t>No</a:t>
                          </a:r>
                          <a:endParaRPr lang="en-US" sz="1600">
                            <a:effectLst/>
                            <a:latin typeface="Calibri" charset="0"/>
                            <a:ea typeface="Calibri" charset="0"/>
                            <a:cs typeface="Arial" charset="0"/>
                          </a:endParaRPr>
                        </a:p>
                      </a:txBody>
                      <a:tcPr marL="68580" marR="68580" marT="0" marB="0"/>
                    </a:tc>
                    <a:tc>
                      <a:txBody>
                        <a:bodyPr/>
                        <a:lstStyle/>
                        <a:p>
                          <a:pPr marL="0" marR="0" algn="ctr">
                            <a:lnSpc>
                              <a:spcPct val="107000"/>
                            </a:lnSpc>
                            <a:spcBef>
                              <a:spcPts val="0"/>
                            </a:spcBef>
                            <a:spcAft>
                              <a:spcPts val="0"/>
                            </a:spcAft>
                          </a:pPr>
                          <a:r>
                            <a:rPr lang="en-US" sz="1600" dirty="0" smtClean="0">
                              <a:effectLst/>
                            </a:rPr>
                            <a:t>No</a:t>
                          </a:r>
                          <a:endParaRPr lang="en-US" sz="1600" dirty="0">
                            <a:effectLst/>
                            <a:latin typeface="Calibri" charset="0"/>
                            <a:ea typeface="Calibri" charset="0"/>
                            <a:cs typeface="Arial" charset="0"/>
                          </a:endParaRPr>
                        </a:p>
                      </a:txBody>
                      <a:tcPr marL="68580" marR="68580" marT="0" marB="0"/>
                    </a:tc>
                    <a:tc>
                      <a:txBody>
                        <a:bodyPr/>
                        <a:lstStyle/>
                        <a:p>
                          <a:pPr marL="0" marR="0" algn="ctr">
                            <a:lnSpc>
                              <a:spcPct val="107000"/>
                            </a:lnSpc>
                            <a:spcBef>
                              <a:spcPts val="0"/>
                            </a:spcBef>
                            <a:spcAft>
                              <a:spcPts val="0"/>
                            </a:spcAft>
                          </a:pPr>
                          <a:r>
                            <a:rPr lang="en-US" sz="1600">
                              <a:effectLst/>
                            </a:rPr>
                            <a:t>No</a:t>
                          </a:r>
                          <a:endParaRPr lang="en-US" sz="1600">
                            <a:effectLst/>
                            <a:latin typeface="Calibri" charset="0"/>
                            <a:ea typeface="Calibri" charset="0"/>
                            <a:cs typeface="Arial" charset="0"/>
                          </a:endParaRPr>
                        </a:p>
                      </a:txBody>
                      <a:tcPr marL="68580" marR="68580" marT="0" marB="0"/>
                    </a:tc>
                  </a:tr>
                  <a:tr h="556878">
                    <a:tc>
                      <a:txBody>
                        <a:bodyPr/>
                        <a:lstStyle/>
                        <a:p>
                          <a:pPr marL="0" marR="0" algn="ctr">
                            <a:lnSpc>
                              <a:spcPct val="107000"/>
                            </a:lnSpc>
                            <a:spcBef>
                              <a:spcPts val="0"/>
                            </a:spcBef>
                            <a:spcAft>
                              <a:spcPts val="0"/>
                            </a:spcAft>
                          </a:pPr>
                          <a:r>
                            <a:rPr lang="en-US" sz="1600">
                              <a:effectLst/>
                            </a:rPr>
                            <a:t>Influential Points</a:t>
                          </a:r>
                          <a:endParaRPr lang="en-US" sz="1600">
                            <a:effectLst/>
                            <a:latin typeface="Calibri" charset="0"/>
                            <a:ea typeface="Calibri" charset="0"/>
                            <a:cs typeface="Arial" charset="0"/>
                          </a:endParaRPr>
                        </a:p>
                      </a:txBody>
                      <a:tcPr marL="68580" marR="68580" marT="0" marB="0"/>
                    </a:tc>
                    <a:tc>
                      <a:txBody>
                        <a:bodyPr/>
                        <a:lstStyle/>
                        <a:p>
                          <a:pPr marL="0" marR="0" algn="ctr">
                            <a:lnSpc>
                              <a:spcPct val="107000"/>
                            </a:lnSpc>
                            <a:spcBef>
                              <a:spcPts val="0"/>
                            </a:spcBef>
                            <a:spcAft>
                              <a:spcPts val="0"/>
                            </a:spcAft>
                          </a:pPr>
                          <a:r>
                            <a:rPr lang="en-US" sz="1600">
                              <a:effectLst/>
                            </a:rPr>
                            <a:t>No</a:t>
                          </a:r>
                          <a:endParaRPr lang="en-US" sz="1600">
                            <a:effectLst/>
                            <a:latin typeface="Calibri" charset="0"/>
                            <a:ea typeface="Calibri" charset="0"/>
                            <a:cs typeface="Arial" charset="0"/>
                          </a:endParaRPr>
                        </a:p>
                      </a:txBody>
                      <a:tcPr marL="68580" marR="68580" marT="0" marB="0"/>
                    </a:tc>
                    <a:tc>
                      <a:txBody>
                        <a:bodyPr/>
                        <a:lstStyle/>
                        <a:p>
                          <a:pPr marL="0" marR="0" algn="ctr">
                            <a:lnSpc>
                              <a:spcPct val="107000"/>
                            </a:lnSpc>
                            <a:spcBef>
                              <a:spcPts val="0"/>
                            </a:spcBef>
                            <a:spcAft>
                              <a:spcPts val="0"/>
                            </a:spcAft>
                          </a:pPr>
                          <a:r>
                            <a:rPr lang="en-US" sz="1600" dirty="0" smtClean="0">
                              <a:effectLst/>
                              <a:latin typeface="+mn-lt"/>
                              <a:ea typeface="+mn-ea"/>
                              <a:cs typeface="+mn-cs"/>
                            </a:rPr>
                            <a:t>No</a:t>
                          </a:r>
                          <a:endParaRPr lang="en-US" sz="1600" dirty="0">
                            <a:effectLst/>
                            <a:latin typeface="Calibri" charset="0"/>
                            <a:ea typeface="Calibri" charset="0"/>
                            <a:cs typeface="Arial" charset="0"/>
                          </a:endParaRPr>
                        </a:p>
                      </a:txBody>
                      <a:tcPr marL="68580" marR="68580" marT="0" marB="0"/>
                    </a:tc>
                    <a:tc>
                      <a:txBody>
                        <a:bodyPr/>
                        <a:lstStyle/>
                        <a:p>
                          <a:pPr marL="0" marR="0" algn="ctr">
                            <a:lnSpc>
                              <a:spcPct val="107000"/>
                            </a:lnSpc>
                            <a:spcBef>
                              <a:spcPts val="0"/>
                            </a:spcBef>
                            <a:spcAft>
                              <a:spcPts val="0"/>
                            </a:spcAft>
                          </a:pPr>
                          <a:r>
                            <a:rPr lang="en-US" sz="1600">
                              <a:effectLst/>
                            </a:rPr>
                            <a:t>No</a:t>
                          </a:r>
                          <a:endParaRPr lang="en-US" sz="1600">
                            <a:effectLst/>
                            <a:latin typeface="Calibri" charset="0"/>
                            <a:ea typeface="Calibri" charset="0"/>
                            <a:cs typeface="Arial" charset="0"/>
                          </a:endParaRPr>
                        </a:p>
                      </a:txBody>
                      <a:tcPr marL="68580" marR="68580" marT="0" marB="0"/>
                    </a:tc>
                    <a:tc>
                      <a:txBody>
                        <a:bodyPr/>
                        <a:lstStyle/>
                        <a:p>
                          <a:pPr marL="0" marR="0" algn="ctr">
                            <a:lnSpc>
                              <a:spcPct val="107000"/>
                            </a:lnSpc>
                            <a:spcBef>
                              <a:spcPts val="0"/>
                            </a:spcBef>
                            <a:spcAft>
                              <a:spcPts val="0"/>
                            </a:spcAft>
                          </a:pPr>
                          <a:r>
                            <a:rPr lang="en-US" sz="1600" dirty="0" smtClean="0">
                              <a:effectLst/>
                              <a:latin typeface="+mn-lt"/>
                              <a:ea typeface="+mn-ea"/>
                              <a:cs typeface="+mn-cs"/>
                            </a:rPr>
                            <a:t>No</a:t>
                          </a:r>
                          <a:endParaRPr lang="en-US" sz="1600" dirty="0">
                            <a:effectLst/>
                            <a:latin typeface="Calibri" charset="0"/>
                            <a:ea typeface="Calibri" charset="0"/>
                            <a:cs typeface="Arial" charset="0"/>
                          </a:endParaRPr>
                        </a:p>
                      </a:txBody>
                      <a:tcPr marL="68580" marR="68580" marT="0" marB="0"/>
                    </a:tc>
                    <a:tc>
                      <a:txBody>
                        <a:bodyPr/>
                        <a:lstStyle/>
                        <a:p>
                          <a:pPr marL="0" marR="0" algn="ctr">
                            <a:lnSpc>
                              <a:spcPct val="107000"/>
                            </a:lnSpc>
                            <a:spcBef>
                              <a:spcPts val="0"/>
                            </a:spcBef>
                            <a:spcAft>
                              <a:spcPts val="0"/>
                            </a:spcAft>
                          </a:pPr>
                          <a:r>
                            <a:rPr lang="en-US" sz="1600">
                              <a:effectLst/>
                            </a:rPr>
                            <a:t>No</a:t>
                          </a:r>
                          <a:endParaRPr lang="en-US" sz="1600">
                            <a:effectLst/>
                            <a:latin typeface="Calibri" charset="0"/>
                            <a:ea typeface="Calibri" charset="0"/>
                            <a:cs typeface="Arial" charset="0"/>
                          </a:endParaRPr>
                        </a:p>
                      </a:txBody>
                      <a:tcPr marL="68580" marR="68580" marT="0" marB="0"/>
                    </a:tc>
                  </a:tr>
                  <a:tr h="539392">
                    <a:tc>
                      <a:txBody>
                        <a:bodyPr/>
                        <a:lstStyle/>
                        <a:p>
                          <a:pPr marL="0" marR="0" algn="ctr">
                            <a:lnSpc>
                              <a:spcPct val="107000"/>
                            </a:lnSpc>
                            <a:spcBef>
                              <a:spcPts val="0"/>
                            </a:spcBef>
                            <a:spcAft>
                              <a:spcPts val="0"/>
                            </a:spcAft>
                          </a:pPr>
                          <a:r>
                            <a:rPr lang="en-US" sz="1600" dirty="0">
                              <a:effectLst/>
                            </a:rPr>
                            <a:t>Prediction</a:t>
                          </a:r>
                          <a:endParaRPr lang="en-US" sz="1600" dirty="0">
                            <a:effectLst/>
                            <a:latin typeface="Calibri" charset="0"/>
                            <a:ea typeface="Calibri" charset="0"/>
                            <a:cs typeface="Arial" charset="0"/>
                          </a:endParaRPr>
                        </a:p>
                      </a:txBody>
                      <a:tcPr marL="68580" marR="68580" marT="0" marB="0"/>
                    </a:tc>
                    <a:tc>
                      <a:txBody>
                        <a:bodyPr/>
                        <a:lstStyle/>
                        <a:p>
                          <a:pPr marL="0" marR="0" algn="ctr">
                            <a:lnSpc>
                              <a:spcPct val="107000"/>
                            </a:lnSpc>
                            <a:spcBef>
                              <a:spcPts val="0"/>
                            </a:spcBef>
                            <a:spcAft>
                              <a:spcPts val="0"/>
                            </a:spcAft>
                          </a:pPr>
                          <a:r>
                            <a:rPr lang="en-US" sz="1600" dirty="0">
                              <a:effectLst/>
                            </a:rPr>
                            <a:t>Working well </a:t>
                          </a:r>
                          <a:endParaRPr lang="en-US" sz="1600" dirty="0">
                            <a:effectLst/>
                            <a:latin typeface="Calibri" charset="0"/>
                            <a:ea typeface="Calibri" charset="0"/>
                            <a:cs typeface="Arial" charset="0"/>
                          </a:endParaRPr>
                        </a:p>
                      </a:txBody>
                      <a:tcPr marL="68580" marR="68580" marT="0" marB="0"/>
                    </a:tc>
                    <a:tc>
                      <a:txBody>
                        <a:bodyPr/>
                        <a:lstStyle/>
                        <a:p>
                          <a:pPr marL="0" marR="0" algn="ctr">
                            <a:lnSpc>
                              <a:spcPct val="107000"/>
                            </a:lnSpc>
                            <a:spcBef>
                              <a:spcPts val="0"/>
                            </a:spcBef>
                            <a:spcAft>
                              <a:spcPts val="0"/>
                            </a:spcAft>
                          </a:pPr>
                          <a:r>
                            <a:rPr lang="en-US" sz="1600" dirty="0" smtClean="0">
                              <a:effectLst/>
                            </a:rPr>
                            <a:t>Working well</a:t>
                          </a:r>
                          <a:endParaRPr lang="en-US" sz="1600" dirty="0">
                            <a:effectLst/>
                            <a:latin typeface="Calibri" charset="0"/>
                            <a:ea typeface="Calibri" charset="0"/>
                            <a:cs typeface="Arial" charset="0"/>
                          </a:endParaRPr>
                        </a:p>
                      </a:txBody>
                      <a:tcPr marL="68580" marR="68580" marT="0" marB="0"/>
                    </a:tc>
                    <a:tc>
                      <a:txBody>
                        <a:bodyPr/>
                        <a:lstStyle/>
                        <a:p>
                          <a:pPr marL="0" marR="0" algn="ctr">
                            <a:lnSpc>
                              <a:spcPct val="107000"/>
                            </a:lnSpc>
                            <a:spcBef>
                              <a:spcPts val="0"/>
                            </a:spcBef>
                            <a:spcAft>
                              <a:spcPts val="0"/>
                            </a:spcAft>
                          </a:pPr>
                          <a:r>
                            <a:rPr lang="en-US" sz="1600" dirty="0">
                              <a:effectLst/>
                            </a:rPr>
                            <a:t>Working well</a:t>
                          </a:r>
                          <a:endParaRPr lang="en-US" sz="1600" dirty="0">
                            <a:effectLst/>
                            <a:latin typeface="Calibri" charset="0"/>
                            <a:ea typeface="Calibri" charset="0"/>
                            <a:cs typeface="Arial" charset="0"/>
                          </a:endParaRPr>
                        </a:p>
                      </a:txBody>
                      <a:tcPr marL="68580" marR="68580" marT="0" marB="0"/>
                    </a:tc>
                    <a:tc>
                      <a:txBody>
                        <a:bodyPr/>
                        <a:lstStyle/>
                        <a:p>
                          <a:pPr marL="0" marR="0" algn="ctr">
                            <a:lnSpc>
                              <a:spcPct val="107000"/>
                            </a:lnSpc>
                            <a:spcBef>
                              <a:spcPts val="0"/>
                            </a:spcBef>
                            <a:spcAft>
                              <a:spcPts val="0"/>
                            </a:spcAft>
                          </a:pPr>
                          <a:r>
                            <a:rPr lang="en-US" sz="1600" dirty="0" smtClean="0">
                              <a:effectLst/>
                              <a:latin typeface="+mn-lt"/>
                              <a:ea typeface="+mn-ea"/>
                              <a:cs typeface="+mn-cs"/>
                            </a:rPr>
                            <a:t>Worse</a:t>
                          </a:r>
                          <a:r>
                            <a:rPr lang="en-US" sz="1600" baseline="0" dirty="0" smtClean="0">
                              <a:effectLst/>
                              <a:latin typeface="+mn-lt"/>
                              <a:ea typeface="+mn-ea"/>
                              <a:cs typeface="+mn-cs"/>
                            </a:rPr>
                            <a:t> than full</a:t>
                          </a:r>
                          <a:endParaRPr lang="en-US" sz="1600" dirty="0">
                            <a:effectLst/>
                            <a:latin typeface="Calibri" charset="0"/>
                            <a:ea typeface="Calibri" charset="0"/>
                            <a:cs typeface="Arial" charset="0"/>
                          </a:endParaRPr>
                        </a:p>
                      </a:txBody>
                      <a:tcPr marL="68580" marR="68580" marT="0" marB="0"/>
                    </a:tc>
                    <a:tc>
                      <a:txBody>
                        <a:bodyPr/>
                        <a:lstStyle/>
                        <a:p>
                          <a:pPr marL="0" marR="0" algn="ctr">
                            <a:lnSpc>
                              <a:spcPct val="107000"/>
                            </a:lnSpc>
                            <a:spcBef>
                              <a:spcPts val="0"/>
                            </a:spcBef>
                            <a:spcAft>
                              <a:spcPts val="0"/>
                            </a:spcAft>
                          </a:pPr>
                          <a:r>
                            <a:rPr lang="en-US" sz="1600" dirty="0">
                              <a:effectLst/>
                            </a:rPr>
                            <a:t>Working well</a:t>
                          </a:r>
                          <a:endParaRPr lang="en-US" sz="1600" dirty="0">
                            <a:effectLst/>
                            <a:latin typeface="Calibri" charset="0"/>
                            <a:ea typeface="Calibri" charset="0"/>
                            <a:cs typeface="Arial" charset="0"/>
                          </a:endParaRPr>
                        </a:p>
                      </a:txBody>
                      <a:tcPr marL="68580" marR="68580" marT="0" marB="0"/>
                    </a:tc>
                  </a:tr>
                </a:tbl>
              </a:graphicData>
            </a:graphic>
          </p:graphicFrame>
        </mc:Choice>
        <mc:Fallback>
          <p:graphicFrame>
            <p:nvGraphicFramePr>
              <p:cNvPr id="4" name="Table 3"/>
              <p:cNvGraphicFramePr>
                <a:graphicFrameLocks noGrp="1"/>
              </p:cNvGraphicFramePr>
              <p:nvPr>
                <p:extLst>
                  <p:ext uri="{D42A27DB-BD31-4B8C-83A1-F6EECF244321}">
                    <p14:modId xmlns:p14="http://schemas.microsoft.com/office/powerpoint/2010/main" val="551837759"/>
                  </p:ext>
                </p:extLst>
              </p:nvPr>
            </p:nvGraphicFramePr>
            <p:xfrm>
              <a:off x="1350328" y="1690688"/>
              <a:ext cx="9491344" cy="4216400"/>
            </p:xfrm>
            <a:graphic>
              <a:graphicData uri="http://schemas.openxmlformats.org/drawingml/2006/table">
                <a:tbl>
                  <a:tblPr firstRow="1" firstCol="1" bandRow="1">
                    <a:tableStyleId>{69012ECD-51FC-41F1-AA8D-1B2483CD663E}</a:tableStyleId>
                  </a:tblPr>
                  <a:tblGrid>
                    <a:gridCol w="1581553"/>
                    <a:gridCol w="1581553"/>
                    <a:gridCol w="1581553"/>
                    <a:gridCol w="1581553"/>
                    <a:gridCol w="1582566"/>
                    <a:gridCol w="1582566"/>
                  </a:tblGrid>
                  <a:tr h="556878">
                    <a:tc>
                      <a:txBody>
                        <a:bodyPr/>
                        <a:lstStyle/>
                        <a:p>
                          <a:pPr marL="0" marR="0" algn="ctr">
                            <a:lnSpc>
                              <a:spcPct val="107000"/>
                            </a:lnSpc>
                            <a:spcBef>
                              <a:spcPts val="0"/>
                            </a:spcBef>
                            <a:spcAft>
                              <a:spcPts val="0"/>
                            </a:spcAft>
                          </a:pPr>
                          <a:r>
                            <a:rPr lang="en-US" sz="1600" dirty="0">
                              <a:effectLst/>
                            </a:rPr>
                            <a:t> </a:t>
                          </a:r>
                          <a:endParaRPr lang="en-US" sz="1600" dirty="0">
                            <a:effectLst/>
                            <a:latin typeface="Calibri" charset="0"/>
                            <a:ea typeface="Calibri" charset="0"/>
                            <a:cs typeface="Arial" charset="0"/>
                          </a:endParaRPr>
                        </a:p>
                      </a:txBody>
                      <a:tcPr marL="68580" marR="68580" marT="0" marB="0"/>
                    </a:tc>
                    <a:tc>
                      <a:txBody>
                        <a:bodyPr/>
                        <a:lstStyle/>
                        <a:p>
                          <a:pPr marL="0" marR="0" algn="ctr">
                            <a:lnSpc>
                              <a:spcPct val="107000"/>
                            </a:lnSpc>
                            <a:spcBef>
                              <a:spcPts val="0"/>
                            </a:spcBef>
                            <a:spcAft>
                              <a:spcPts val="0"/>
                            </a:spcAft>
                          </a:pPr>
                          <a:r>
                            <a:rPr lang="en-US" sz="1600" dirty="0" smtClean="0">
                              <a:effectLst/>
                            </a:rPr>
                            <a:t>Campbell’s </a:t>
                          </a:r>
                          <a:r>
                            <a:rPr lang="en-US" sz="1600" dirty="0">
                              <a:effectLst/>
                            </a:rPr>
                            <a:t>Model</a:t>
                          </a:r>
                          <a:endParaRPr lang="en-US" sz="1600" dirty="0">
                            <a:effectLst/>
                            <a:latin typeface="Calibri" charset="0"/>
                            <a:ea typeface="Calibri" charset="0"/>
                            <a:cs typeface="Arial" charset="0"/>
                          </a:endParaRPr>
                        </a:p>
                      </a:txBody>
                      <a:tcPr marL="68580" marR="68580" marT="0" marB="0"/>
                    </a:tc>
                    <a:tc>
                      <a:txBody>
                        <a:bodyPr/>
                        <a:lstStyle/>
                        <a:p>
                          <a:pPr marL="0" marR="0" algn="ctr">
                            <a:lnSpc>
                              <a:spcPct val="107000"/>
                            </a:lnSpc>
                            <a:spcBef>
                              <a:spcPts val="0"/>
                            </a:spcBef>
                            <a:spcAft>
                              <a:spcPts val="0"/>
                            </a:spcAft>
                          </a:pPr>
                          <a:r>
                            <a:rPr lang="en-US" sz="1600">
                              <a:effectLst/>
                            </a:rPr>
                            <a:t>Lockerbie’s Model</a:t>
                          </a:r>
                          <a:endParaRPr lang="en-US" sz="1600">
                            <a:effectLst/>
                            <a:latin typeface="Calibri" charset="0"/>
                            <a:ea typeface="Calibri" charset="0"/>
                            <a:cs typeface="Arial" charset="0"/>
                          </a:endParaRPr>
                        </a:p>
                      </a:txBody>
                      <a:tcPr marL="68580" marR="68580" marT="0" marB="0"/>
                    </a:tc>
                    <a:tc>
                      <a:txBody>
                        <a:bodyPr/>
                        <a:lstStyle/>
                        <a:p>
                          <a:pPr marL="0" marR="0" algn="ctr">
                            <a:lnSpc>
                              <a:spcPct val="107000"/>
                            </a:lnSpc>
                            <a:spcBef>
                              <a:spcPts val="0"/>
                            </a:spcBef>
                            <a:spcAft>
                              <a:spcPts val="0"/>
                            </a:spcAft>
                          </a:pPr>
                          <a:r>
                            <a:rPr lang="en-US" sz="1600">
                              <a:effectLst/>
                            </a:rPr>
                            <a:t>Abramowitz’s Model</a:t>
                          </a:r>
                          <a:endParaRPr lang="en-US" sz="1600">
                            <a:effectLst/>
                            <a:latin typeface="Calibri" charset="0"/>
                            <a:ea typeface="Calibri" charset="0"/>
                            <a:cs typeface="Arial" charset="0"/>
                          </a:endParaRPr>
                        </a:p>
                      </a:txBody>
                      <a:tcPr marL="68580" marR="68580" marT="0" marB="0"/>
                    </a:tc>
                    <a:tc>
                      <a:txBody>
                        <a:bodyPr/>
                        <a:lstStyle/>
                        <a:p>
                          <a:pPr marL="0" marR="0" algn="ctr">
                            <a:lnSpc>
                              <a:spcPct val="107000"/>
                            </a:lnSpc>
                            <a:spcBef>
                              <a:spcPts val="0"/>
                            </a:spcBef>
                            <a:spcAft>
                              <a:spcPts val="0"/>
                            </a:spcAft>
                          </a:pPr>
                          <a:r>
                            <a:rPr lang="en-US" sz="1600">
                              <a:effectLst/>
                            </a:rPr>
                            <a:t>Holbrook’s Model</a:t>
                          </a:r>
                          <a:endParaRPr lang="en-US" sz="1600">
                            <a:effectLst/>
                            <a:latin typeface="Calibri" charset="0"/>
                            <a:ea typeface="Calibri" charset="0"/>
                            <a:cs typeface="Arial" charset="0"/>
                          </a:endParaRPr>
                        </a:p>
                      </a:txBody>
                      <a:tcPr marL="68580" marR="68580" marT="0" marB="0"/>
                    </a:tc>
                    <a:tc>
                      <a:txBody>
                        <a:bodyPr/>
                        <a:lstStyle/>
                        <a:p>
                          <a:pPr marL="0" marR="0" algn="ctr">
                            <a:lnSpc>
                              <a:spcPct val="107000"/>
                            </a:lnSpc>
                            <a:spcBef>
                              <a:spcPts val="0"/>
                            </a:spcBef>
                            <a:spcAft>
                              <a:spcPts val="0"/>
                            </a:spcAft>
                          </a:pPr>
                          <a:r>
                            <a:rPr lang="en-US" sz="1600" dirty="0">
                              <a:effectLst/>
                            </a:rPr>
                            <a:t>Fair’s Model</a:t>
                          </a:r>
                          <a:endParaRPr lang="en-US" sz="1600" dirty="0">
                            <a:effectLst/>
                            <a:latin typeface="Calibri" charset="0"/>
                            <a:ea typeface="Calibri" charset="0"/>
                            <a:cs typeface="Arial" charset="0"/>
                          </a:endParaRPr>
                        </a:p>
                      </a:txBody>
                      <a:tcPr marL="68580" marR="68580" marT="0" marB="0"/>
                    </a:tc>
                  </a:tr>
                  <a:tr h="556878">
                    <a:tc>
                      <a:txBody>
                        <a:bodyPr/>
                        <a:lstStyle/>
                        <a:p>
                          <a:pPr marL="0" marR="0" algn="ctr">
                            <a:lnSpc>
                              <a:spcPct val="107000"/>
                            </a:lnSpc>
                            <a:spcBef>
                              <a:spcPts val="0"/>
                            </a:spcBef>
                            <a:spcAft>
                              <a:spcPts val="0"/>
                            </a:spcAft>
                          </a:pPr>
                          <a:r>
                            <a:rPr lang="en-US" sz="1600">
                              <a:effectLst/>
                            </a:rPr>
                            <a:t>Full/Reduce Model</a:t>
                          </a:r>
                          <a:endParaRPr lang="en-US" sz="1600">
                            <a:effectLst/>
                            <a:latin typeface="Calibri" charset="0"/>
                            <a:ea typeface="Calibri" charset="0"/>
                            <a:cs typeface="Arial" charset="0"/>
                          </a:endParaRPr>
                        </a:p>
                      </a:txBody>
                      <a:tcPr marL="68580" marR="68580" marT="0" marB="0"/>
                    </a:tc>
                    <a:tc>
                      <a:txBody>
                        <a:bodyPr/>
                        <a:lstStyle/>
                        <a:p>
                          <a:pPr marL="0" marR="0" algn="ctr">
                            <a:lnSpc>
                              <a:spcPct val="107000"/>
                            </a:lnSpc>
                            <a:spcBef>
                              <a:spcPts val="0"/>
                            </a:spcBef>
                            <a:spcAft>
                              <a:spcPts val="0"/>
                            </a:spcAft>
                          </a:pPr>
                          <a:r>
                            <a:rPr lang="en-US" sz="1600">
                              <a:effectLst/>
                            </a:rPr>
                            <a:t>Full</a:t>
                          </a:r>
                          <a:endParaRPr lang="en-US" sz="1600">
                            <a:effectLst/>
                            <a:latin typeface="Calibri" charset="0"/>
                            <a:ea typeface="Calibri" charset="0"/>
                            <a:cs typeface="Arial" charset="0"/>
                          </a:endParaRPr>
                        </a:p>
                      </a:txBody>
                      <a:tcPr marL="68580" marR="68580" marT="0" marB="0"/>
                    </a:tc>
                    <a:tc>
                      <a:txBody>
                        <a:bodyPr/>
                        <a:lstStyle/>
                        <a:p>
                          <a:pPr marL="0" marR="0" algn="ctr">
                            <a:lnSpc>
                              <a:spcPct val="107000"/>
                            </a:lnSpc>
                            <a:spcBef>
                              <a:spcPts val="0"/>
                            </a:spcBef>
                            <a:spcAft>
                              <a:spcPts val="0"/>
                            </a:spcAft>
                          </a:pPr>
                          <a:r>
                            <a:rPr lang="en-US" sz="1600">
                              <a:effectLst/>
                            </a:rPr>
                            <a:t>Reduced</a:t>
                          </a:r>
                          <a:endParaRPr lang="en-US" sz="1600">
                            <a:effectLst/>
                            <a:latin typeface="Calibri" charset="0"/>
                            <a:ea typeface="Calibri" charset="0"/>
                            <a:cs typeface="Arial" charset="0"/>
                          </a:endParaRPr>
                        </a:p>
                      </a:txBody>
                      <a:tcPr marL="68580" marR="68580" marT="0" marB="0"/>
                    </a:tc>
                    <a:tc>
                      <a:txBody>
                        <a:bodyPr/>
                        <a:lstStyle/>
                        <a:p>
                          <a:pPr marL="0" marR="0" algn="ctr">
                            <a:lnSpc>
                              <a:spcPct val="107000"/>
                            </a:lnSpc>
                            <a:spcBef>
                              <a:spcPts val="0"/>
                            </a:spcBef>
                            <a:spcAft>
                              <a:spcPts val="0"/>
                            </a:spcAft>
                          </a:pPr>
                          <a:r>
                            <a:rPr lang="en-US" sz="1600">
                              <a:effectLst/>
                            </a:rPr>
                            <a:t>Full</a:t>
                          </a:r>
                          <a:endParaRPr lang="en-US" sz="1600">
                            <a:effectLst/>
                            <a:latin typeface="Calibri" charset="0"/>
                            <a:ea typeface="Calibri" charset="0"/>
                            <a:cs typeface="Arial" charset="0"/>
                          </a:endParaRPr>
                        </a:p>
                      </a:txBody>
                      <a:tcPr marL="68580" marR="68580" marT="0" marB="0"/>
                    </a:tc>
                    <a:tc>
                      <a:txBody>
                        <a:bodyPr/>
                        <a:lstStyle/>
                        <a:p>
                          <a:pPr marL="0" marR="0" algn="ctr">
                            <a:lnSpc>
                              <a:spcPct val="107000"/>
                            </a:lnSpc>
                            <a:spcBef>
                              <a:spcPts val="0"/>
                            </a:spcBef>
                            <a:spcAft>
                              <a:spcPts val="0"/>
                            </a:spcAft>
                          </a:pPr>
                          <a:r>
                            <a:rPr lang="en-US" sz="1600">
                              <a:effectLst/>
                            </a:rPr>
                            <a:t>Reduced</a:t>
                          </a:r>
                          <a:endParaRPr lang="en-US" sz="1600">
                            <a:effectLst/>
                            <a:latin typeface="Calibri" charset="0"/>
                            <a:ea typeface="Calibri" charset="0"/>
                            <a:cs typeface="Arial" charset="0"/>
                          </a:endParaRPr>
                        </a:p>
                      </a:txBody>
                      <a:tcPr marL="68580" marR="68580" marT="0" marB="0"/>
                    </a:tc>
                    <a:tc>
                      <a:txBody>
                        <a:bodyPr/>
                        <a:lstStyle/>
                        <a:p>
                          <a:pPr marL="0" marR="0" algn="ctr">
                            <a:lnSpc>
                              <a:spcPct val="107000"/>
                            </a:lnSpc>
                            <a:spcBef>
                              <a:spcPts val="0"/>
                            </a:spcBef>
                            <a:spcAft>
                              <a:spcPts val="0"/>
                            </a:spcAft>
                          </a:pPr>
                          <a:r>
                            <a:rPr lang="en-US" sz="1600">
                              <a:effectLst/>
                            </a:rPr>
                            <a:t>Reduced</a:t>
                          </a:r>
                          <a:endParaRPr lang="en-US" sz="1600">
                            <a:effectLst/>
                            <a:latin typeface="Calibri" charset="0"/>
                            <a:ea typeface="Calibri" charset="0"/>
                            <a:cs typeface="Arial" charset="0"/>
                          </a:endParaRPr>
                        </a:p>
                      </a:txBody>
                      <a:tcPr marL="68580" marR="68580" marT="0" marB="0"/>
                    </a:tc>
                  </a:tr>
                  <a:tr h="291190">
                    <a:tc>
                      <a:txBody>
                        <a:bodyPr/>
                        <a:lstStyle/>
                        <a:p>
                          <a:endParaRPr lang="en-US"/>
                        </a:p>
                      </a:txBody>
                      <a:tcPr marL="68580" marR="68580" marT="0" marB="0">
                        <a:blipFill rotWithShape="0">
                          <a:blip r:embed="rId2"/>
                          <a:stretch>
                            <a:fillRect l="-385" t="-400000" r="-499615" b="-964583"/>
                          </a:stretch>
                        </a:blipFill>
                      </a:tcPr>
                    </a:tc>
                    <a:tc>
                      <a:txBody>
                        <a:bodyPr/>
                        <a:lstStyle/>
                        <a:p>
                          <a:pPr marL="0" marR="0" algn="ctr">
                            <a:lnSpc>
                              <a:spcPct val="107000"/>
                            </a:lnSpc>
                            <a:spcBef>
                              <a:spcPts val="0"/>
                            </a:spcBef>
                            <a:spcAft>
                              <a:spcPts val="0"/>
                            </a:spcAft>
                          </a:pPr>
                          <a:r>
                            <a:rPr lang="en-US" sz="1600">
                              <a:effectLst/>
                            </a:rPr>
                            <a:t>0.9223</a:t>
                          </a:r>
                          <a:endParaRPr lang="en-US" sz="1600">
                            <a:effectLst/>
                            <a:latin typeface="Calibri" charset="0"/>
                            <a:ea typeface="Calibri" charset="0"/>
                            <a:cs typeface="Arial" charset="0"/>
                          </a:endParaRPr>
                        </a:p>
                      </a:txBody>
                      <a:tcPr marL="68580" marR="68580" marT="0" marB="0"/>
                    </a:tc>
                    <a:tc>
                      <a:txBody>
                        <a:bodyPr/>
                        <a:lstStyle/>
                        <a:p>
                          <a:pPr marL="0" marR="0" algn="ctr">
                            <a:lnSpc>
                              <a:spcPct val="107000"/>
                            </a:lnSpc>
                            <a:spcBef>
                              <a:spcPts val="0"/>
                            </a:spcBef>
                            <a:spcAft>
                              <a:spcPts val="0"/>
                            </a:spcAft>
                          </a:pPr>
                          <a:r>
                            <a:rPr lang="en-US" sz="1600">
                              <a:effectLst/>
                            </a:rPr>
                            <a:t>0.9418</a:t>
                          </a:r>
                          <a:endParaRPr lang="en-US" sz="1600">
                            <a:effectLst/>
                            <a:latin typeface="Calibri" charset="0"/>
                            <a:ea typeface="Calibri" charset="0"/>
                            <a:cs typeface="Arial" charset="0"/>
                          </a:endParaRPr>
                        </a:p>
                      </a:txBody>
                      <a:tcPr marL="68580" marR="68580" marT="0" marB="0"/>
                    </a:tc>
                    <a:tc>
                      <a:txBody>
                        <a:bodyPr/>
                        <a:lstStyle/>
                        <a:p>
                          <a:pPr marL="0" marR="0" algn="ctr">
                            <a:lnSpc>
                              <a:spcPct val="107000"/>
                            </a:lnSpc>
                            <a:spcBef>
                              <a:spcPts val="0"/>
                            </a:spcBef>
                            <a:spcAft>
                              <a:spcPts val="0"/>
                            </a:spcAft>
                          </a:pPr>
                          <a:r>
                            <a:rPr lang="en-US" sz="1600">
                              <a:effectLst/>
                            </a:rPr>
                            <a:t>0.9174</a:t>
                          </a:r>
                          <a:endParaRPr lang="en-US" sz="1600">
                            <a:effectLst/>
                            <a:latin typeface="Calibri" charset="0"/>
                            <a:ea typeface="Calibri" charset="0"/>
                            <a:cs typeface="Arial" charset="0"/>
                          </a:endParaRPr>
                        </a:p>
                      </a:txBody>
                      <a:tcPr marL="68580" marR="68580" marT="0" marB="0"/>
                    </a:tc>
                    <a:tc>
                      <a:txBody>
                        <a:bodyPr/>
                        <a:lstStyle/>
                        <a:p>
                          <a:pPr marL="0" marR="0" algn="ctr">
                            <a:lnSpc>
                              <a:spcPct val="107000"/>
                            </a:lnSpc>
                            <a:spcBef>
                              <a:spcPts val="0"/>
                            </a:spcBef>
                            <a:spcAft>
                              <a:spcPts val="0"/>
                            </a:spcAft>
                          </a:pPr>
                          <a:r>
                            <a:rPr lang="en-US" sz="1600">
                              <a:effectLst/>
                            </a:rPr>
                            <a:t>0.929</a:t>
                          </a:r>
                          <a:endParaRPr lang="en-US" sz="1600">
                            <a:effectLst/>
                            <a:latin typeface="Calibri" charset="0"/>
                            <a:ea typeface="Calibri" charset="0"/>
                            <a:cs typeface="Arial" charset="0"/>
                          </a:endParaRPr>
                        </a:p>
                      </a:txBody>
                      <a:tcPr marL="68580" marR="68580" marT="0" marB="0"/>
                    </a:tc>
                    <a:tc>
                      <a:txBody>
                        <a:bodyPr/>
                        <a:lstStyle/>
                        <a:p>
                          <a:pPr marL="0" marR="0" algn="ctr">
                            <a:lnSpc>
                              <a:spcPct val="107000"/>
                            </a:lnSpc>
                            <a:spcBef>
                              <a:spcPts val="0"/>
                            </a:spcBef>
                            <a:spcAft>
                              <a:spcPts val="0"/>
                            </a:spcAft>
                          </a:pPr>
                          <a:r>
                            <a:rPr lang="en-US" sz="1600">
                              <a:effectLst/>
                            </a:rPr>
                            <a:t>0.903</a:t>
                          </a:r>
                          <a:endParaRPr lang="en-US" sz="1600">
                            <a:effectLst/>
                            <a:latin typeface="Calibri" charset="0"/>
                            <a:ea typeface="Calibri" charset="0"/>
                            <a:cs typeface="Arial" charset="0"/>
                          </a:endParaRPr>
                        </a:p>
                      </a:txBody>
                      <a:tcPr marL="68580" marR="68580" marT="0" marB="0"/>
                    </a:tc>
                  </a:tr>
                  <a:tr h="291190">
                    <a:tc>
                      <a:txBody>
                        <a:bodyPr/>
                        <a:lstStyle/>
                        <a:p>
                          <a:endParaRPr lang="en-US"/>
                        </a:p>
                      </a:txBody>
                      <a:tcPr marL="68580" marR="68580" marT="0" marB="0">
                        <a:blipFill rotWithShape="0">
                          <a:blip r:embed="rId2"/>
                          <a:stretch>
                            <a:fillRect l="-385" t="-500000" r="-499615" b="-864583"/>
                          </a:stretch>
                        </a:blipFill>
                      </a:tcPr>
                    </a:tc>
                    <a:tc>
                      <a:txBody>
                        <a:bodyPr/>
                        <a:lstStyle/>
                        <a:p>
                          <a:pPr marL="0" marR="0" algn="ctr">
                            <a:lnSpc>
                              <a:spcPct val="107000"/>
                            </a:lnSpc>
                            <a:spcBef>
                              <a:spcPts val="0"/>
                            </a:spcBef>
                            <a:spcAft>
                              <a:spcPts val="0"/>
                            </a:spcAft>
                          </a:pPr>
                          <a:r>
                            <a:rPr lang="en-US" sz="1600">
                              <a:effectLst/>
                            </a:rPr>
                            <a:t>0.9067</a:t>
                          </a:r>
                          <a:endParaRPr lang="en-US" sz="1600">
                            <a:effectLst/>
                            <a:latin typeface="Calibri" charset="0"/>
                            <a:ea typeface="Calibri" charset="0"/>
                            <a:cs typeface="Arial" charset="0"/>
                          </a:endParaRPr>
                        </a:p>
                      </a:txBody>
                      <a:tcPr marL="68580" marR="68580" marT="0" marB="0"/>
                    </a:tc>
                    <a:tc>
                      <a:txBody>
                        <a:bodyPr/>
                        <a:lstStyle/>
                        <a:p>
                          <a:pPr marL="0" marR="0" algn="ctr">
                            <a:lnSpc>
                              <a:spcPct val="107000"/>
                            </a:lnSpc>
                            <a:spcBef>
                              <a:spcPts val="0"/>
                            </a:spcBef>
                            <a:spcAft>
                              <a:spcPts val="0"/>
                            </a:spcAft>
                          </a:pPr>
                          <a:r>
                            <a:rPr lang="en-US" sz="1600">
                              <a:effectLst/>
                            </a:rPr>
                            <a:t>0.9272</a:t>
                          </a:r>
                          <a:endParaRPr lang="en-US" sz="1600">
                            <a:effectLst/>
                            <a:latin typeface="Calibri" charset="0"/>
                            <a:ea typeface="Calibri" charset="0"/>
                            <a:cs typeface="Arial" charset="0"/>
                          </a:endParaRPr>
                        </a:p>
                      </a:txBody>
                      <a:tcPr marL="68580" marR="68580" marT="0" marB="0"/>
                    </a:tc>
                    <a:tc>
                      <a:txBody>
                        <a:bodyPr/>
                        <a:lstStyle/>
                        <a:p>
                          <a:pPr marL="0" marR="0" algn="ctr">
                            <a:lnSpc>
                              <a:spcPct val="107000"/>
                            </a:lnSpc>
                            <a:spcBef>
                              <a:spcPts val="0"/>
                            </a:spcBef>
                            <a:spcAft>
                              <a:spcPts val="0"/>
                            </a:spcAft>
                          </a:pPr>
                          <a:r>
                            <a:rPr lang="en-US" sz="1600">
                              <a:effectLst/>
                            </a:rPr>
                            <a:t>0.8899</a:t>
                          </a:r>
                          <a:endParaRPr lang="en-US" sz="1600">
                            <a:effectLst/>
                            <a:latin typeface="Calibri" charset="0"/>
                            <a:ea typeface="Calibri" charset="0"/>
                            <a:cs typeface="Arial" charset="0"/>
                          </a:endParaRPr>
                        </a:p>
                      </a:txBody>
                      <a:tcPr marL="68580" marR="68580" marT="0" marB="0"/>
                    </a:tc>
                    <a:tc>
                      <a:txBody>
                        <a:bodyPr/>
                        <a:lstStyle/>
                        <a:p>
                          <a:pPr marL="0" marR="0" algn="ctr">
                            <a:lnSpc>
                              <a:spcPct val="107000"/>
                            </a:lnSpc>
                            <a:spcBef>
                              <a:spcPts val="0"/>
                            </a:spcBef>
                            <a:spcAft>
                              <a:spcPts val="0"/>
                            </a:spcAft>
                          </a:pPr>
                          <a:r>
                            <a:rPr lang="en-US" sz="1600">
                              <a:effectLst/>
                            </a:rPr>
                            <a:t>0.914</a:t>
                          </a:r>
                          <a:endParaRPr lang="en-US" sz="1600">
                            <a:effectLst/>
                            <a:latin typeface="Calibri" charset="0"/>
                            <a:ea typeface="Calibri" charset="0"/>
                            <a:cs typeface="Arial" charset="0"/>
                          </a:endParaRPr>
                        </a:p>
                      </a:txBody>
                      <a:tcPr marL="68580" marR="68580" marT="0" marB="0"/>
                    </a:tc>
                    <a:tc>
                      <a:txBody>
                        <a:bodyPr/>
                        <a:lstStyle/>
                        <a:p>
                          <a:pPr marL="0" marR="0" algn="ctr">
                            <a:lnSpc>
                              <a:spcPct val="107000"/>
                            </a:lnSpc>
                            <a:spcBef>
                              <a:spcPts val="0"/>
                            </a:spcBef>
                            <a:spcAft>
                              <a:spcPts val="0"/>
                            </a:spcAft>
                          </a:pPr>
                          <a:r>
                            <a:rPr lang="en-US" sz="1600">
                              <a:effectLst/>
                            </a:rPr>
                            <a:t>0.870</a:t>
                          </a:r>
                          <a:endParaRPr lang="en-US" sz="1600">
                            <a:effectLst/>
                            <a:latin typeface="Calibri" charset="0"/>
                            <a:ea typeface="Calibri" charset="0"/>
                            <a:cs typeface="Arial" charset="0"/>
                          </a:endParaRPr>
                        </a:p>
                      </a:txBody>
                      <a:tcPr marL="68580" marR="68580" marT="0" marB="0"/>
                    </a:tc>
                  </a:tr>
                  <a:tr h="310238">
                    <a:tc>
                      <a:txBody>
                        <a:bodyPr/>
                        <a:lstStyle/>
                        <a:p>
                          <a:endParaRPr lang="en-US"/>
                        </a:p>
                      </a:txBody>
                      <a:tcPr marL="68580" marR="68580" marT="0" marB="0">
                        <a:blipFill rotWithShape="0">
                          <a:blip r:embed="rId2"/>
                          <a:stretch>
                            <a:fillRect l="-385" t="-564706" r="-499615" b="-713725"/>
                          </a:stretch>
                        </a:blipFill>
                      </a:tcPr>
                    </a:tc>
                    <a:tc>
                      <a:txBody>
                        <a:bodyPr/>
                        <a:lstStyle/>
                        <a:p>
                          <a:pPr marL="0" marR="0" algn="ctr">
                            <a:lnSpc>
                              <a:spcPct val="107000"/>
                            </a:lnSpc>
                            <a:spcBef>
                              <a:spcPts val="0"/>
                            </a:spcBef>
                            <a:spcAft>
                              <a:spcPts val="0"/>
                            </a:spcAft>
                          </a:pPr>
                          <a:r>
                            <a:rPr lang="en-US" sz="1600">
                              <a:effectLst/>
                            </a:rPr>
                            <a:t>3</a:t>
                          </a:r>
                          <a:endParaRPr lang="en-US" sz="1600">
                            <a:effectLst/>
                            <a:latin typeface="Calibri" charset="0"/>
                            <a:ea typeface="Calibri" charset="0"/>
                            <a:cs typeface="Arial" charset="0"/>
                          </a:endParaRPr>
                        </a:p>
                      </a:txBody>
                      <a:tcPr marL="68580" marR="68580" marT="0" marB="0"/>
                    </a:tc>
                    <a:tc>
                      <a:txBody>
                        <a:bodyPr/>
                        <a:lstStyle/>
                        <a:p>
                          <a:pPr marL="0" marR="0" algn="ctr">
                            <a:lnSpc>
                              <a:spcPct val="107000"/>
                            </a:lnSpc>
                            <a:spcBef>
                              <a:spcPts val="0"/>
                            </a:spcBef>
                            <a:spcAft>
                              <a:spcPts val="0"/>
                            </a:spcAft>
                          </a:pPr>
                          <a:r>
                            <a:rPr lang="en-US" sz="1600">
                              <a:effectLst/>
                            </a:rPr>
                            <a:t>3</a:t>
                          </a:r>
                          <a:endParaRPr lang="en-US" sz="1600">
                            <a:effectLst/>
                            <a:latin typeface="Calibri" charset="0"/>
                            <a:ea typeface="Calibri" charset="0"/>
                            <a:cs typeface="Arial" charset="0"/>
                          </a:endParaRPr>
                        </a:p>
                      </a:txBody>
                      <a:tcPr marL="68580" marR="68580" marT="0" marB="0"/>
                    </a:tc>
                    <a:tc>
                      <a:txBody>
                        <a:bodyPr/>
                        <a:lstStyle/>
                        <a:p>
                          <a:pPr marL="0" marR="0" algn="ctr">
                            <a:lnSpc>
                              <a:spcPct val="107000"/>
                            </a:lnSpc>
                            <a:spcBef>
                              <a:spcPts val="0"/>
                            </a:spcBef>
                            <a:spcAft>
                              <a:spcPts val="0"/>
                            </a:spcAft>
                          </a:pPr>
                          <a:r>
                            <a:rPr lang="en-US" sz="1600">
                              <a:effectLst/>
                            </a:rPr>
                            <a:t>4</a:t>
                          </a:r>
                          <a:endParaRPr lang="en-US" sz="1600">
                            <a:effectLst/>
                            <a:latin typeface="Calibri" charset="0"/>
                            <a:ea typeface="Calibri" charset="0"/>
                            <a:cs typeface="Arial" charset="0"/>
                          </a:endParaRPr>
                        </a:p>
                      </a:txBody>
                      <a:tcPr marL="68580" marR="68580" marT="0" marB="0"/>
                    </a:tc>
                    <a:tc>
                      <a:txBody>
                        <a:bodyPr/>
                        <a:lstStyle/>
                        <a:p>
                          <a:pPr marL="0" marR="0" algn="ctr">
                            <a:lnSpc>
                              <a:spcPct val="107000"/>
                            </a:lnSpc>
                            <a:spcBef>
                              <a:spcPts val="0"/>
                            </a:spcBef>
                            <a:spcAft>
                              <a:spcPts val="0"/>
                            </a:spcAft>
                          </a:pPr>
                          <a:r>
                            <a:rPr lang="en-US" sz="1600">
                              <a:effectLst/>
                            </a:rPr>
                            <a:t>4</a:t>
                          </a:r>
                          <a:endParaRPr lang="en-US" sz="1600">
                            <a:effectLst/>
                            <a:latin typeface="Calibri" charset="0"/>
                            <a:ea typeface="Calibri" charset="0"/>
                            <a:cs typeface="Arial" charset="0"/>
                          </a:endParaRPr>
                        </a:p>
                      </a:txBody>
                      <a:tcPr marL="68580" marR="68580" marT="0" marB="0"/>
                    </a:tc>
                    <a:tc>
                      <a:txBody>
                        <a:bodyPr/>
                        <a:lstStyle/>
                        <a:p>
                          <a:pPr marL="0" marR="0" algn="ctr">
                            <a:lnSpc>
                              <a:spcPct val="107000"/>
                            </a:lnSpc>
                            <a:spcBef>
                              <a:spcPts val="0"/>
                            </a:spcBef>
                            <a:spcAft>
                              <a:spcPts val="0"/>
                            </a:spcAft>
                          </a:pPr>
                          <a:r>
                            <a:rPr lang="en-US" sz="1600">
                              <a:effectLst/>
                            </a:rPr>
                            <a:t>6.8</a:t>
                          </a:r>
                          <a:endParaRPr lang="en-US" sz="1600">
                            <a:effectLst/>
                            <a:latin typeface="Calibri" charset="0"/>
                            <a:ea typeface="Calibri" charset="0"/>
                            <a:cs typeface="Arial" charset="0"/>
                          </a:endParaRPr>
                        </a:p>
                      </a:txBody>
                      <a:tcPr marL="68580" marR="68580" marT="0" marB="0"/>
                    </a:tc>
                  </a:tr>
                  <a:tr h="556878">
                    <a:tc>
                      <a:txBody>
                        <a:bodyPr/>
                        <a:lstStyle/>
                        <a:p>
                          <a:pPr marL="0" marR="0" algn="ctr">
                            <a:lnSpc>
                              <a:spcPct val="107000"/>
                            </a:lnSpc>
                            <a:spcBef>
                              <a:spcPts val="0"/>
                            </a:spcBef>
                            <a:spcAft>
                              <a:spcPts val="0"/>
                            </a:spcAft>
                          </a:pPr>
                          <a:r>
                            <a:rPr lang="en-US" sz="1600" dirty="0">
                              <a:effectLst/>
                            </a:rPr>
                            <a:t>Normality of Residual</a:t>
                          </a:r>
                          <a:endParaRPr lang="en-US" sz="1600" dirty="0">
                            <a:effectLst/>
                            <a:latin typeface="Calibri" charset="0"/>
                            <a:ea typeface="Calibri" charset="0"/>
                            <a:cs typeface="Arial" charset="0"/>
                          </a:endParaRPr>
                        </a:p>
                      </a:txBody>
                      <a:tcPr marL="68580" marR="68580" marT="0" marB="0"/>
                    </a:tc>
                    <a:tc>
                      <a:txBody>
                        <a:bodyPr/>
                        <a:lstStyle/>
                        <a:p>
                          <a:pPr marL="0" marR="0" algn="ctr">
                            <a:lnSpc>
                              <a:spcPct val="107000"/>
                            </a:lnSpc>
                            <a:spcBef>
                              <a:spcPts val="0"/>
                            </a:spcBef>
                            <a:spcAft>
                              <a:spcPts val="0"/>
                            </a:spcAft>
                          </a:pPr>
                          <a:r>
                            <a:rPr lang="en-US" sz="1600">
                              <a:effectLst/>
                            </a:rPr>
                            <a:t>Normal Dist.</a:t>
                          </a:r>
                          <a:endParaRPr lang="en-US" sz="1600">
                            <a:effectLst/>
                            <a:latin typeface="Calibri" charset="0"/>
                            <a:ea typeface="Calibri" charset="0"/>
                            <a:cs typeface="Arial" charset="0"/>
                          </a:endParaRPr>
                        </a:p>
                      </a:txBody>
                      <a:tcPr marL="68580" marR="68580" marT="0" marB="0"/>
                    </a:tc>
                    <a:tc>
                      <a:txBody>
                        <a:bodyPr/>
                        <a:lstStyle/>
                        <a:p>
                          <a:pPr marL="0" marR="0" algn="ctr">
                            <a:lnSpc>
                              <a:spcPct val="107000"/>
                            </a:lnSpc>
                            <a:spcBef>
                              <a:spcPts val="0"/>
                            </a:spcBef>
                            <a:spcAft>
                              <a:spcPts val="0"/>
                            </a:spcAft>
                          </a:pPr>
                          <a:r>
                            <a:rPr lang="en-US" sz="1600">
                              <a:effectLst/>
                            </a:rPr>
                            <a:t>Normal Dist.</a:t>
                          </a:r>
                          <a:endParaRPr lang="en-US" sz="1600">
                            <a:effectLst/>
                            <a:latin typeface="Calibri" charset="0"/>
                            <a:ea typeface="Calibri" charset="0"/>
                            <a:cs typeface="Arial" charset="0"/>
                          </a:endParaRPr>
                        </a:p>
                      </a:txBody>
                      <a:tcPr marL="68580" marR="68580" marT="0" marB="0"/>
                    </a:tc>
                    <a:tc>
                      <a:txBody>
                        <a:bodyPr/>
                        <a:lstStyle/>
                        <a:p>
                          <a:pPr marL="0" marR="0" algn="ctr">
                            <a:lnSpc>
                              <a:spcPct val="107000"/>
                            </a:lnSpc>
                            <a:spcBef>
                              <a:spcPts val="0"/>
                            </a:spcBef>
                            <a:spcAft>
                              <a:spcPts val="0"/>
                            </a:spcAft>
                          </a:pPr>
                          <a:r>
                            <a:rPr lang="en-US" sz="1600">
                              <a:effectLst/>
                            </a:rPr>
                            <a:t>Normal Dist.</a:t>
                          </a:r>
                          <a:endParaRPr lang="en-US" sz="1600">
                            <a:effectLst/>
                            <a:latin typeface="Calibri" charset="0"/>
                            <a:ea typeface="Calibri" charset="0"/>
                            <a:cs typeface="Arial" charset="0"/>
                          </a:endParaRPr>
                        </a:p>
                      </a:txBody>
                      <a:tcPr marL="68580" marR="68580" marT="0" marB="0"/>
                    </a:tc>
                    <a:tc>
                      <a:txBody>
                        <a:bodyPr/>
                        <a:lstStyle/>
                        <a:p>
                          <a:pPr marL="0" marR="0" algn="ctr">
                            <a:lnSpc>
                              <a:spcPct val="107000"/>
                            </a:lnSpc>
                            <a:spcBef>
                              <a:spcPts val="0"/>
                            </a:spcBef>
                            <a:spcAft>
                              <a:spcPts val="0"/>
                            </a:spcAft>
                          </a:pPr>
                          <a:r>
                            <a:rPr lang="en-US" sz="1600" dirty="0" smtClean="0">
                              <a:effectLst/>
                            </a:rPr>
                            <a:t>Normal </a:t>
                          </a:r>
                          <a:r>
                            <a:rPr lang="en-US" sz="1600" dirty="0">
                              <a:effectLst/>
                            </a:rPr>
                            <a:t>Dist.</a:t>
                          </a:r>
                          <a:endParaRPr lang="en-US" sz="1600" dirty="0">
                            <a:effectLst/>
                            <a:latin typeface="Calibri" charset="0"/>
                            <a:ea typeface="Calibri" charset="0"/>
                            <a:cs typeface="Arial" charset="0"/>
                          </a:endParaRPr>
                        </a:p>
                      </a:txBody>
                      <a:tcPr marL="68580" marR="68580" marT="0" marB="0"/>
                    </a:tc>
                    <a:tc>
                      <a:txBody>
                        <a:bodyPr/>
                        <a:lstStyle/>
                        <a:p>
                          <a:pPr marL="0" marR="0" algn="ctr">
                            <a:lnSpc>
                              <a:spcPct val="107000"/>
                            </a:lnSpc>
                            <a:spcBef>
                              <a:spcPts val="0"/>
                            </a:spcBef>
                            <a:spcAft>
                              <a:spcPts val="0"/>
                            </a:spcAft>
                          </a:pPr>
                          <a:r>
                            <a:rPr lang="en-US" sz="1600">
                              <a:effectLst/>
                            </a:rPr>
                            <a:t>Normal Dist.</a:t>
                          </a:r>
                          <a:endParaRPr lang="en-US" sz="1600">
                            <a:effectLst/>
                            <a:latin typeface="Calibri" charset="0"/>
                            <a:ea typeface="Calibri" charset="0"/>
                            <a:cs typeface="Arial" charset="0"/>
                          </a:endParaRPr>
                        </a:p>
                      </a:txBody>
                      <a:tcPr marL="68580" marR="68580" marT="0" marB="0"/>
                    </a:tc>
                  </a:tr>
                  <a:tr h="556878">
                    <a:tc>
                      <a:txBody>
                        <a:bodyPr/>
                        <a:lstStyle/>
                        <a:p>
                          <a:pPr marL="0" marR="0" algn="ctr">
                            <a:lnSpc>
                              <a:spcPct val="107000"/>
                            </a:lnSpc>
                            <a:spcBef>
                              <a:spcPts val="0"/>
                            </a:spcBef>
                            <a:spcAft>
                              <a:spcPts val="0"/>
                            </a:spcAft>
                          </a:pPr>
                          <a:r>
                            <a:rPr lang="en-US" sz="1600">
                              <a:effectLst/>
                            </a:rPr>
                            <a:t>Multicollinearity</a:t>
                          </a:r>
                          <a:endParaRPr lang="en-US" sz="1600">
                            <a:effectLst/>
                            <a:latin typeface="Calibri" charset="0"/>
                            <a:ea typeface="Calibri" charset="0"/>
                            <a:cs typeface="Arial" charset="0"/>
                          </a:endParaRPr>
                        </a:p>
                      </a:txBody>
                      <a:tcPr marL="68580" marR="68580" marT="0" marB="0"/>
                    </a:tc>
                    <a:tc>
                      <a:txBody>
                        <a:bodyPr/>
                        <a:lstStyle/>
                        <a:p>
                          <a:pPr marL="0" marR="0" algn="ctr">
                            <a:lnSpc>
                              <a:spcPct val="107000"/>
                            </a:lnSpc>
                            <a:spcBef>
                              <a:spcPts val="0"/>
                            </a:spcBef>
                            <a:spcAft>
                              <a:spcPts val="0"/>
                            </a:spcAft>
                          </a:pPr>
                          <a:r>
                            <a:rPr lang="en-US" sz="1600">
                              <a:effectLst/>
                            </a:rPr>
                            <a:t>No</a:t>
                          </a:r>
                          <a:endParaRPr lang="en-US" sz="1600">
                            <a:effectLst/>
                            <a:latin typeface="Calibri" charset="0"/>
                            <a:ea typeface="Calibri" charset="0"/>
                            <a:cs typeface="Arial" charset="0"/>
                          </a:endParaRPr>
                        </a:p>
                      </a:txBody>
                      <a:tcPr marL="68580" marR="68580" marT="0" marB="0"/>
                    </a:tc>
                    <a:tc>
                      <a:txBody>
                        <a:bodyPr/>
                        <a:lstStyle/>
                        <a:p>
                          <a:pPr marL="0" marR="0" algn="ctr">
                            <a:lnSpc>
                              <a:spcPct val="107000"/>
                            </a:lnSpc>
                            <a:spcBef>
                              <a:spcPts val="0"/>
                            </a:spcBef>
                            <a:spcAft>
                              <a:spcPts val="0"/>
                            </a:spcAft>
                          </a:pPr>
                          <a:r>
                            <a:rPr lang="en-US" sz="1600">
                              <a:effectLst/>
                            </a:rPr>
                            <a:t>No</a:t>
                          </a:r>
                          <a:endParaRPr lang="en-US" sz="1600">
                            <a:effectLst/>
                            <a:latin typeface="Calibri" charset="0"/>
                            <a:ea typeface="Calibri" charset="0"/>
                            <a:cs typeface="Arial" charset="0"/>
                          </a:endParaRPr>
                        </a:p>
                      </a:txBody>
                      <a:tcPr marL="68580" marR="68580" marT="0" marB="0"/>
                    </a:tc>
                    <a:tc>
                      <a:txBody>
                        <a:bodyPr/>
                        <a:lstStyle/>
                        <a:p>
                          <a:pPr marL="0" marR="0" algn="ctr">
                            <a:lnSpc>
                              <a:spcPct val="107000"/>
                            </a:lnSpc>
                            <a:spcBef>
                              <a:spcPts val="0"/>
                            </a:spcBef>
                            <a:spcAft>
                              <a:spcPts val="0"/>
                            </a:spcAft>
                          </a:pPr>
                          <a:r>
                            <a:rPr lang="en-US" sz="1600">
                              <a:effectLst/>
                            </a:rPr>
                            <a:t>No</a:t>
                          </a:r>
                          <a:endParaRPr lang="en-US" sz="1600">
                            <a:effectLst/>
                            <a:latin typeface="Calibri" charset="0"/>
                            <a:ea typeface="Calibri" charset="0"/>
                            <a:cs typeface="Arial" charset="0"/>
                          </a:endParaRPr>
                        </a:p>
                      </a:txBody>
                      <a:tcPr marL="68580" marR="68580" marT="0" marB="0"/>
                    </a:tc>
                    <a:tc>
                      <a:txBody>
                        <a:bodyPr/>
                        <a:lstStyle/>
                        <a:p>
                          <a:pPr marL="0" marR="0" algn="ctr">
                            <a:lnSpc>
                              <a:spcPct val="107000"/>
                            </a:lnSpc>
                            <a:spcBef>
                              <a:spcPts val="0"/>
                            </a:spcBef>
                            <a:spcAft>
                              <a:spcPts val="0"/>
                            </a:spcAft>
                          </a:pPr>
                          <a:r>
                            <a:rPr lang="en-US" sz="1600" dirty="0" smtClean="0">
                              <a:effectLst/>
                            </a:rPr>
                            <a:t>No</a:t>
                          </a:r>
                          <a:endParaRPr lang="en-US" sz="1600" dirty="0">
                            <a:effectLst/>
                            <a:latin typeface="Calibri" charset="0"/>
                            <a:ea typeface="Calibri" charset="0"/>
                            <a:cs typeface="Arial" charset="0"/>
                          </a:endParaRPr>
                        </a:p>
                      </a:txBody>
                      <a:tcPr marL="68580" marR="68580" marT="0" marB="0"/>
                    </a:tc>
                    <a:tc>
                      <a:txBody>
                        <a:bodyPr/>
                        <a:lstStyle/>
                        <a:p>
                          <a:pPr marL="0" marR="0" algn="ctr">
                            <a:lnSpc>
                              <a:spcPct val="107000"/>
                            </a:lnSpc>
                            <a:spcBef>
                              <a:spcPts val="0"/>
                            </a:spcBef>
                            <a:spcAft>
                              <a:spcPts val="0"/>
                            </a:spcAft>
                          </a:pPr>
                          <a:r>
                            <a:rPr lang="en-US" sz="1600">
                              <a:effectLst/>
                            </a:rPr>
                            <a:t>No</a:t>
                          </a:r>
                          <a:endParaRPr lang="en-US" sz="1600">
                            <a:effectLst/>
                            <a:latin typeface="Calibri" charset="0"/>
                            <a:ea typeface="Calibri" charset="0"/>
                            <a:cs typeface="Arial" charset="0"/>
                          </a:endParaRPr>
                        </a:p>
                      </a:txBody>
                      <a:tcPr marL="68580" marR="68580" marT="0" marB="0"/>
                    </a:tc>
                  </a:tr>
                  <a:tr h="556878">
                    <a:tc>
                      <a:txBody>
                        <a:bodyPr/>
                        <a:lstStyle/>
                        <a:p>
                          <a:pPr marL="0" marR="0" algn="ctr">
                            <a:lnSpc>
                              <a:spcPct val="107000"/>
                            </a:lnSpc>
                            <a:spcBef>
                              <a:spcPts val="0"/>
                            </a:spcBef>
                            <a:spcAft>
                              <a:spcPts val="0"/>
                            </a:spcAft>
                          </a:pPr>
                          <a:r>
                            <a:rPr lang="en-US" sz="1600">
                              <a:effectLst/>
                            </a:rPr>
                            <a:t>Influential Points</a:t>
                          </a:r>
                          <a:endParaRPr lang="en-US" sz="1600">
                            <a:effectLst/>
                            <a:latin typeface="Calibri" charset="0"/>
                            <a:ea typeface="Calibri" charset="0"/>
                            <a:cs typeface="Arial" charset="0"/>
                          </a:endParaRPr>
                        </a:p>
                      </a:txBody>
                      <a:tcPr marL="68580" marR="68580" marT="0" marB="0"/>
                    </a:tc>
                    <a:tc>
                      <a:txBody>
                        <a:bodyPr/>
                        <a:lstStyle/>
                        <a:p>
                          <a:pPr marL="0" marR="0" algn="ctr">
                            <a:lnSpc>
                              <a:spcPct val="107000"/>
                            </a:lnSpc>
                            <a:spcBef>
                              <a:spcPts val="0"/>
                            </a:spcBef>
                            <a:spcAft>
                              <a:spcPts val="0"/>
                            </a:spcAft>
                          </a:pPr>
                          <a:r>
                            <a:rPr lang="en-US" sz="1600">
                              <a:effectLst/>
                            </a:rPr>
                            <a:t>No</a:t>
                          </a:r>
                          <a:endParaRPr lang="en-US" sz="1600">
                            <a:effectLst/>
                            <a:latin typeface="Calibri" charset="0"/>
                            <a:ea typeface="Calibri" charset="0"/>
                            <a:cs typeface="Arial" charset="0"/>
                          </a:endParaRPr>
                        </a:p>
                      </a:txBody>
                      <a:tcPr marL="68580" marR="68580" marT="0" marB="0"/>
                    </a:tc>
                    <a:tc>
                      <a:txBody>
                        <a:bodyPr/>
                        <a:lstStyle/>
                        <a:p>
                          <a:pPr marL="0" marR="0" algn="ctr">
                            <a:lnSpc>
                              <a:spcPct val="107000"/>
                            </a:lnSpc>
                            <a:spcBef>
                              <a:spcPts val="0"/>
                            </a:spcBef>
                            <a:spcAft>
                              <a:spcPts val="0"/>
                            </a:spcAft>
                          </a:pPr>
                          <a:r>
                            <a:rPr lang="en-US" sz="1600" dirty="0" smtClean="0">
                              <a:effectLst/>
                              <a:latin typeface="+mn-lt"/>
                              <a:ea typeface="+mn-ea"/>
                              <a:cs typeface="+mn-cs"/>
                            </a:rPr>
                            <a:t>No</a:t>
                          </a:r>
                          <a:endParaRPr lang="en-US" sz="1600" dirty="0">
                            <a:effectLst/>
                            <a:latin typeface="Calibri" charset="0"/>
                            <a:ea typeface="Calibri" charset="0"/>
                            <a:cs typeface="Arial" charset="0"/>
                          </a:endParaRPr>
                        </a:p>
                      </a:txBody>
                      <a:tcPr marL="68580" marR="68580" marT="0" marB="0"/>
                    </a:tc>
                    <a:tc>
                      <a:txBody>
                        <a:bodyPr/>
                        <a:lstStyle/>
                        <a:p>
                          <a:pPr marL="0" marR="0" algn="ctr">
                            <a:lnSpc>
                              <a:spcPct val="107000"/>
                            </a:lnSpc>
                            <a:spcBef>
                              <a:spcPts val="0"/>
                            </a:spcBef>
                            <a:spcAft>
                              <a:spcPts val="0"/>
                            </a:spcAft>
                          </a:pPr>
                          <a:r>
                            <a:rPr lang="en-US" sz="1600">
                              <a:effectLst/>
                            </a:rPr>
                            <a:t>No</a:t>
                          </a:r>
                          <a:endParaRPr lang="en-US" sz="1600">
                            <a:effectLst/>
                            <a:latin typeface="Calibri" charset="0"/>
                            <a:ea typeface="Calibri" charset="0"/>
                            <a:cs typeface="Arial" charset="0"/>
                          </a:endParaRPr>
                        </a:p>
                      </a:txBody>
                      <a:tcPr marL="68580" marR="68580" marT="0" marB="0"/>
                    </a:tc>
                    <a:tc>
                      <a:txBody>
                        <a:bodyPr/>
                        <a:lstStyle/>
                        <a:p>
                          <a:pPr marL="0" marR="0" algn="ctr">
                            <a:lnSpc>
                              <a:spcPct val="107000"/>
                            </a:lnSpc>
                            <a:spcBef>
                              <a:spcPts val="0"/>
                            </a:spcBef>
                            <a:spcAft>
                              <a:spcPts val="0"/>
                            </a:spcAft>
                          </a:pPr>
                          <a:r>
                            <a:rPr lang="en-US" sz="1600" dirty="0" smtClean="0">
                              <a:effectLst/>
                              <a:latin typeface="+mn-lt"/>
                              <a:ea typeface="+mn-ea"/>
                              <a:cs typeface="+mn-cs"/>
                            </a:rPr>
                            <a:t>No</a:t>
                          </a:r>
                          <a:endParaRPr lang="en-US" sz="1600" dirty="0">
                            <a:effectLst/>
                            <a:latin typeface="Calibri" charset="0"/>
                            <a:ea typeface="Calibri" charset="0"/>
                            <a:cs typeface="Arial" charset="0"/>
                          </a:endParaRPr>
                        </a:p>
                      </a:txBody>
                      <a:tcPr marL="68580" marR="68580" marT="0" marB="0"/>
                    </a:tc>
                    <a:tc>
                      <a:txBody>
                        <a:bodyPr/>
                        <a:lstStyle/>
                        <a:p>
                          <a:pPr marL="0" marR="0" algn="ctr">
                            <a:lnSpc>
                              <a:spcPct val="107000"/>
                            </a:lnSpc>
                            <a:spcBef>
                              <a:spcPts val="0"/>
                            </a:spcBef>
                            <a:spcAft>
                              <a:spcPts val="0"/>
                            </a:spcAft>
                          </a:pPr>
                          <a:r>
                            <a:rPr lang="en-US" sz="1600">
                              <a:effectLst/>
                            </a:rPr>
                            <a:t>No</a:t>
                          </a:r>
                          <a:endParaRPr lang="en-US" sz="1600">
                            <a:effectLst/>
                            <a:latin typeface="Calibri" charset="0"/>
                            <a:ea typeface="Calibri" charset="0"/>
                            <a:cs typeface="Arial" charset="0"/>
                          </a:endParaRPr>
                        </a:p>
                      </a:txBody>
                      <a:tcPr marL="68580" marR="68580" marT="0" marB="0"/>
                    </a:tc>
                  </a:tr>
                  <a:tr h="539392">
                    <a:tc>
                      <a:txBody>
                        <a:bodyPr/>
                        <a:lstStyle/>
                        <a:p>
                          <a:pPr marL="0" marR="0" algn="ctr">
                            <a:lnSpc>
                              <a:spcPct val="107000"/>
                            </a:lnSpc>
                            <a:spcBef>
                              <a:spcPts val="0"/>
                            </a:spcBef>
                            <a:spcAft>
                              <a:spcPts val="0"/>
                            </a:spcAft>
                          </a:pPr>
                          <a:r>
                            <a:rPr lang="en-US" sz="1600" dirty="0">
                              <a:effectLst/>
                            </a:rPr>
                            <a:t>Prediction</a:t>
                          </a:r>
                          <a:endParaRPr lang="en-US" sz="1600" dirty="0">
                            <a:effectLst/>
                            <a:latin typeface="Calibri" charset="0"/>
                            <a:ea typeface="Calibri" charset="0"/>
                            <a:cs typeface="Arial" charset="0"/>
                          </a:endParaRPr>
                        </a:p>
                      </a:txBody>
                      <a:tcPr marL="68580" marR="68580" marT="0" marB="0"/>
                    </a:tc>
                    <a:tc>
                      <a:txBody>
                        <a:bodyPr/>
                        <a:lstStyle/>
                        <a:p>
                          <a:pPr marL="0" marR="0" algn="ctr">
                            <a:lnSpc>
                              <a:spcPct val="107000"/>
                            </a:lnSpc>
                            <a:spcBef>
                              <a:spcPts val="0"/>
                            </a:spcBef>
                            <a:spcAft>
                              <a:spcPts val="0"/>
                            </a:spcAft>
                          </a:pPr>
                          <a:r>
                            <a:rPr lang="en-US" sz="1600" dirty="0">
                              <a:effectLst/>
                            </a:rPr>
                            <a:t>Working well </a:t>
                          </a:r>
                          <a:endParaRPr lang="en-US" sz="1600" dirty="0">
                            <a:effectLst/>
                            <a:latin typeface="Calibri" charset="0"/>
                            <a:ea typeface="Calibri" charset="0"/>
                            <a:cs typeface="Arial" charset="0"/>
                          </a:endParaRPr>
                        </a:p>
                      </a:txBody>
                      <a:tcPr marL="68580" marR="68580" marT="0" marB="0"/>
                    </a:tc>
                    <a:tc>
                      <a:txBody>
                        <a:bodyPr/>
                        <a:lstStyle/>
                        <a:p>
                          <a:pPr marL="0" marR="0" algn="ctr">
                            <a:lnSpc>
                              <a:spcPct val="107000"/>
                            </a:lnSpc>
                            <a:spcBef>
                              <a:spcPts val="0"/>
                            </a:spcBef>
                            <a:spcAft>
                              <a:spcPts val="0"/>
                            </a:spcAft>
                          </a:pPr>
                          <a:r>
                            <a:rPr lang="en-US" sz="1600" dirty="0" smtClean="0">
                              <a:effectLst/>
                            </a:rPr>
                            <a:t>Working well</a:t>
                          </a:r>
                          <a:endParaRPr lang="en-US" sz="1600" dirty="0">
                            <a:effectLst/>
                            <a:latin typeface="Calibri" charset="0"/>
                            <a:ea typeface="Calibri" charset="0"/>
                            <a:cs typeface="Arial" charset="0"/>
                          </a:endParaRPr>
                        </a:p>
                      </a:txBody>
                      <a:tcPr marL="68580" marR="68580" marT="0" marB="0"/>
                    </a:tc>
                    <a:tc>
                      <a:txBody>
                        <a:bodyPr/>
                        <a:lstStyle/>
                        <a:p>
                          <a:pPr marL="0" marR="0" algn="ctr">
                            <a:lnSpc>
                              <a:spcPct val="107000"/>
                            </a:lnSpc>
                            <a:spcBef>
                              <a:spcPts val="0"/>
                            </a:spcBef>
                            <a:spcAft>
                              <a:spcPts val="0"/>
                            </a:spcAft>
                          </a:pPr>
                          <a:r>
                            <a:rPr lang="en-US" sz="1600" dirty="0">
                              <a:effectLst/>
                            </a:rPr>
                            <a:t>Working well</a:t>
                          </a:r>
                          <a:endParaRPr lang="en-US" sz="1600" dirty="0">
                            <a:effectLst/>
                            <a:latin typeface="Calibri" charset="0"/>
                            <a:ea typeface="Calibri" charset="0"/>
                            <a:cs typeface="Arial" charset="0"/>
                          </a:endParaRPr>
                        </a:p>
                      </a:txBody>
                      <a:tcPr marL="68580" marR="68580" marT="0" marB="0"/>
                    </a:tc>
                    <a:tc>
                      <a:txBody>
                        <a:bodyPr/>
                        <a:lstStyle/>
                        <a:p>
                          <a:pPr marL="0" marR="0" algn="ctr">
                            <a:lnSpc>
                              <a:spcPct val="107000"/>
                            </a:lnSpc>
                            <a:spcBef>
                              <a:spcPts val="0"/>
                            </a:spcBef>
                            <a:spcAft>
                              <a:spcPts val="0"/>
                            </a:spcAft>
                          </a:pPr>
                          <a:r>
                            <a:rPr lang="en-US" sz="1600" dirty="0" smtClean="0">
                              <a:effectLst/>
                              <a:latin typeface="+mn-lt"/>
                              <a:ea typeface="+mn-ea"/>
                              <a:cs typeface="+mn-cs"/>
                            </a:rPr>
                            <a:t>Worse</a:t>
                          </a:r>
                          <a:r>
                            <a:rPr lang="en-US" sz="1600" baseline="0" dirty="0" smtClean="0">
                              <a:effectLst/>
                              <a:latin typeface="+mn-lt"/>
                              <a:ea typeface="+mn-ea"/>
                              <a:cs typeface="+mn-cs"/>
                            </a:rPr>
                            <a:t> than full</a:t>
                          </a:r>
                          <a:endParaRPr lang="en-US" sz="1600" dirty="0">
                            <a:effectLst/>
                            <a:latin typeface="Calibri" charset="0"/>
                            <a:ea typeface="Calibri" charset="0"/>
                            <a:cs typeface="Arial" charset="0"/>
                          </a:endParaRPr>
                        </a:p>
                      </a:txBody>
                      <a:tcPr marL="68580" marR="68580" marT="0" marB="0"/>
                    </a:tc>
                    <a:tc>
                      <a:txBody>
                        <a:bodyPr/>
                        <a:lstStyle/>
                        <a:p>
                          <a:pPr marL="0" marR="0" algn="ctr">
                            <a:lnSpc>
                              <a:spcPct val="107000"/>
                            </a:lnSpc>
                            <a:spcBef>
                              <a:spcPts val="0"/>
                            </a:spcBef>
                            <a:spcAft>
                              <a:spcPts val="0"/>
                            </a:spcAft>
                          </a:pPr>
                          <a:r>
                            <a:rPr lang="en-US" sz="1600" dirty="0">
                              <a:effectLst/>
                            </a:rPr>
                            <a:t>Working well</a:t>
                          </a:r>
                          <a:endParaRPr lang="en-US" sz="1600" dirty="0">
                            <a:effectLst/>
                            <a:latin typeface="Calibri" charset="0"/>
                            <a:ea typeface="Calibri" charset="0"/>
                            <a:cs typeface="Arial" charset="0"/>
                          </a:endParaRPr>
                        </a:p>
                      </a:txBody>
                      <a:tcPr marL="68580" marR="68580" marT="0" marB="0"/>
                    </a:tc>
                  </a:tr>
                </a:tbl>
              </a:graphicData>
            </a:graphic>
          </p:graphicFrame>
        </mc:Fallback>
      </mc:AlternateContent>
    </p:spTree>
    <p:extLst>
      <p:ext uri="{BB962C8B-B14F-4D97-AF65-F5344CB8AC3E}">
        <p14:creationId xmlns:p14="http://schemas.microsoft.com/office/powerpoint/2010/main" val="18956481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4015397" y="2187614"/>
            <a:ext cx="3986567" cy="2094505"/>
          </a:xfrm>
          <a:prstGeom prst="rect">
            <a:avLst/>
          </a:prstGeom>
        </p:spPr>
      </p:pic>
    </p:spTree>
    <p:extLst>
      <p:ext uri="{BB962C8B-B14F-4D97-AF65-F5344CB8AC3E}">
        <p14:creationId xmlns:p14="http://schemas.microsoft.com/office/powerpoint/2010/main" val="122777787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19124C4-08E5-464B-8FA7-CBEA5FF5E893}"/>
              </a:ext>
            </a:extLst>
          </p:cNvPr>
          <p:cNvSpPr>
            <a:spLocks noGrp="1"/>
          </p:cNvSpPr>
          <p:nvPr>
            <p:ph type="title"/>
          </p:nvPr>
        </p:nvSpPr>
        <p:spPr/>
        <p:txBody>
          <a:bodyPr/>
          <a:lstStyle/>
          <a:p>
            <a:r>
              <a:rPr lang="en-IN" dirty="0"/>
              <a:t>Dataset for Campbell</a:t>
            </a:r>
          </a:p>
        </p:txBody>
      </p:sp>
      <p:graphicFrame>
        <p:nvGraphicFramePr>
          <p:cNvPr id="4" name="Content Placeholder 3">
            <a:extLst>
              <a:ext uri="{FF2B5EF4-FFF2-40B4-BE49-F238E27FC236}">
                <a16:creationId xmlns:a16="http://schemas.microsoft.com/office/drawing/2014/main" xmlns="" id="{55B0FDEE-E7AF-43A4-80B3-20668B938C08}"/>
              </a:ext>
            </a:extLst>
          </p:cNvPr>
          <p:cNvGraphicFramePr>
            <a:graphicFrameLocks noGrp="1"/>
          </p:cNvGraphicFramePr>
          <p:nvPr>
            <p:ph idx="1"/>
            <p:extLst/>
          </p:nvPr>
        </p:nvGraphicFramePr>
        <p:xfrm>
          <a:off x="3429000" y="1676400"/>
          <a:ext cx="5181600" cy="4400550"/>
        </p:xfrm>
        <a:graphic>
          <a:graphicData uri="http://schemas.openxmlformats.org/drawingml/2006/table">
            <a:tbl>
              <a:tblPr firstRow="1">
                <a:tableStyleId>{69012ECD-51FC-41F1-AA8D-1B2483CD663E}</a:tableStyleId>
              </a:tblPr>
              <a:tblGrid>
                <a:gridCol w="1295400">
                  <a:extLst>
                    <a:ext uri="{9D8B030D-6E8A-4147-A177-3AD203B41FA5}">
                      <a16:colId xmlns:a16="http://schemas.microsoft.com/office/drawing/2014/main" xmlns="" val="2490323543"/>
                    </a:ext>
                  </a:extLst>
                </a:gridCol>
                <a:gridCol w="1295400">
                  <a:extLst>
                    <a:ext uri="{9D8B030D-6E8A-4147-A177-3AD203B41FA5}">
                      <a16:colId xmlns:a16="http://schemas.microsoft.com/office/drawing/2014/main" xmlns="" val="1758712402"/>
                    </a:ext>
                  </a:extLst>
                </a:gridCol>
                <a:gridCol w="1295400">
                  <a:extLst>
                    <a:ext uri="{9D8B030D-6E8A-4147-A177-3AD203B41FA5}">
                      <a16:colId xmlns:a16="http://schemas.microsoft.com/office/drawing/2014/main" xmlns="" val="908701692"/>
                    </a:ext>
                  </a:extLst>
                </a:gridCol>
                <a:gridCol w="1295400">
                  <a:extLst>
                    <a:ext uri="{9D8B030D-6E8A-4147-A177-3AD203B41FA5}">
                      <a16:colId xmlns:a16="http://schemas.microsoft.com/office/drawing/2014/main" xmlns="" val="2839382663"/>
                    </a:ext>
                  </a:extLst>
                </a:gridCol>
              </a:tblGrid>
              <a:tr h="251449">
                <a:tc>
                  <a:txBody>
                    <a:bodyPr/>
                    <a:lstStyle/>
                    <a:p>
                      <a:pPr algn="ctr" fontAlgn="b"/>
                      <a:r>
                        <a:rPr lang="en-IN" sz="2000" u="none" strike="noStrike">
                          <a:effectLst/>
                        </a:rPr>
                        <a:t>Year</a:t>
                      </a:r>
                      <a:endParaRPr lang="en-IN" sz="2000" b="1" i="0" u="none" strike="noStrike">
                        <a:solidFill>
                          <a:srgbClr val="000000"/>
                        </a:solidFill>
                        <a:effectLst/>
                        <a:latin typeface="Calibri" charset="0"/>
                        <a:ea typeface="Calibri" charset="0"/>
                        <a:cs typeface="Calibri" charset="0"/>
                      </a:endParaRPr>
                    </a:p>
                  </a:txBody>
                  <a:tcPr marL="9525" marR="9525" marT="9525" marB="0" anchor="b"/>
                </a:tc>
                <a:tc>
                  <a:txBody>
                    <a:bodyPr/>
                    <a:lstStyle/>
                    <a:p>
                      <a:pPr algn="ctr" fontAlgn="b"/>
                      <a:r>
                        <a:rPr lang="en-IN" sz="2000" u="none" strike="noStrike">
                          <a:effectLst/>
                        </a:rPr>
                        <a:t>IncVote</a:t>
                      </a:r>
                      <a:endParaRPr lang="en-IN" sz="2000" b="1" i="0" u="none" strike="noStrike">
                        <a:solidFill>
                          <a:srgbClr val="000000"/>
                        </a:solidFill>
                        <a:effectLst/>
                        <a:latin typeface="Calibri" charset="0"/>
                        <a:ea typeface="Calibri" charset="0"/>
                        <a:cs typeface="Calibri" charset="0"/>
                      </a:endParaRPr>
                    </a:p>
                  </a:txBody>
                  <a:tcPr marL="9525" marR="9525" marT="9525" marB="0" anchor="b"/>
                </a:tc>
                <a:tc>
                  <a:txBody>
                    <a:bodyPr/>
                    <a:lstStyle/>
                    <a:p>
                      <a:pPr algn="ctr" fontAlgn="b"/>
                      <a:r>
                        <a:rPr lang="en-IN" sz="2000" u="none" strike="noStrike">
                          <a:effectLst/>
                        </a:rPr>
                        <a:t>SepTr</a:t>
                      </a:r>
                      <a:endParaRPr lang="en-IN" sz="2000" b="1" i="0" u="none" strike="noStrike">
                        <a:solidFill>
                          <a:srgbClr val="000000"/>
                        </a:solidFill>
                        <a:effectLst/>
                        <a:latin typeface="Calibri" charset="0"/>
                        <a:ea typeface="Calibri" charset="0"/>
                        <a:cs typeface="Calibri" charset="0"/>
                      </a:endParaRPr>
                    </a:p>
                  </a:txBody>
                  <a:tcPr marL="9525" marR="9525" marT="9525" marB="0" anchor="b"/>
                </a:tc>
                <a:tc>
                  <a:txBody>
                    <a:bodyPr/>
                    <a:lstStyle/>
                    <a:p>
                      <a:pPr algn="ctr" fontAlgn="b"/>
                      <a:r>
                        <a:rPr lang="en-IN" sz="2000" u="none" strike="noStrike" dirty="0" err="1">
                          <a:effectLst/>
                        </a:rPr>
                        <a:t>GDPGrR</a:t>
                      </a:r>
                      <a:endParaRPr lang="en-IN" sz="2000" b="1" i="0" u="none" strike="noStrike" dirty="0">
                        <a:solidFill>
                          <a:srgbClr val="000000"/>
                        </a:solidFill>
                        <a:effectLst/>
                        <a:latin typeface="Calibri" charset="0"/>
                        <a:ea typeface="Calibri" charset="0"/>
                        <a:cs typeface="Calibri" charset="0"/>
                      </a:endParaRPr>
                    </a:p>
                  </a:txBody>
                  <a:tcPr marL="9525" marR="9525" marT="9525" marB="0" anchor="b"/>
                </a:tc>
                <a:extLst>
                  <a:ext uri="{0D108BD9-81ED-4DB2-BD59-A6C34878D82A}">
                    <a16:rowId xmlns:a16="http://schemas.microsoft.com/office/drawing/2014/main" xmlns="" val="2048449883"/>
                  </a:ext>
                </a:extLst>
              </a:tr>
              <a:tr h="251449">
                <a:tc>
                  <a:txBody>
                    <a:bodyPr/>
                    <a:lstStyle/>
                    <a:p>
                      <a:pPr algn="r" fontAlgn="b"/>
                      <a:r>
                        <a:rPr lang="en-IN" sz="2000" u="none" strike="noStrike" dirty="0">
                          <a:effectLst/>
                        </a:rPr>
                        <a:t>1948</a:t>
                      </a:r>
                      <a:endParaRPr lang="en-IN" sz="2000" b="0" i="0" u="none" strike="noStrike" dirty="0">
                        <a:solidFill>
                          <a:srgbClr val="000000"/>
                        </a:solidFill>
                        <a:effectLst/>
                        <a:latin typeface="Calibri" charset="0"/>
                        <a:ea typeface="Calibri" charset="0"/>
                        <a:cs typeface="Calibri" charset="0"/>
                      </a:endParaRPr>
                    </a:p>
                  </a:txBody>
                  <a:tcPr marL="9525" marR="9525" marT="9525" marB="0" anchor="b"/>
                </a:tc>
                <a:tc>
                  <a:txBody>
                    <a:bodyPr/>
                    <a:lstStyle/>
                    <a:p>
                      <a:pPr algn="r" fontAlgn="b"/>
                      <a:r>
                        <a:rPr lang="en-IN" sz="2000" u="none" strike="noStrike">
                          <a:effectLst/>
                        </a:rPr>
                        <a:t>52.32</a:t>
                      </a:r>
                      <a:endParaRPr lang="en-IN" sz="2000" b="0" i="0" u="none" strike="noStrike">
                        <a:solidFill>
                          <a:srgbClr val="000000"/>
                        </a:solidFill>
                        <a:effectLst/>
                        <a:latin typeface="Calibri" charset="0"/>
                        <a:ea typeface="Calibri" charset="0"/>
                        <a:cs typeface="Calibri" charset="0"/>
                      </a:endParaRPr>
                    </a:p>
                  </a:txBody>
                  <a:tcPr marL="9525" marR="9525" marT="9525" marB="0" anchor="b"/>
                </a:tc>
                <a:tc>
                  <a:txBody>
                    <a:bodyPr/>
                    <a:lstStyle/>
                    <a:p>
                      <a:pPr algn="r" fontAlgn="b"/>
                      <a:r>
                        <a:rPr lang="en-IN" sz="2000" u="none" strike="noStrike">
                          <a:effectLst/>
                        </a:rPr>
                        <a:t>45.61</a:t>
                      </a:r>
                      <a:endParaRPr lang="en-IN" sz="2000" b="0" i="0" u="none" strike="noStrike">
                        <a:solidFill>
                          <a:srgbClr val="000000"/>
                        </a:solidFill>
                        <a:effectLst/>
                        <a:latin typeface="Calibri" charset="0"/>
                        <a:ea typeface="Calibri" charset="0"/>
                        <a:cs typeface="Calibri" charset="0"/>
                      </a:endParaRPr>
                    </a:p>
                  </a:txBody>
                  <a:tcPr marL="9525" marR="9525" marT="9525" marB="0" anchor="b"/>
                </a:tc>
                <a:tc>
                  <a:txBody>
                    <a:bodyPr/>
                    <a:lstStyle/>
                    <a:p>
                      <a:pPr algn="r" fontAlgn="b"/>
                      <a:r>
                        <a:rPr lang="en-IN" sz="2000" u="none" strike="noStrike">
                          <a:effectLst/>
                        </a:rPr>
                        <a:t>0.91</a:t>
                      </a:r>
                      <a:endParaRPr lang="en-IN" sz="2000" b="0" i="0" u="none" strike="noStrike">
                        <a:solidFill>
                          <a:srgbClr val="000000"/>
                        </a:solidFill>
                        <a:effectLst/>
                        <a:latin typeface="Calibri" charset="0"/>
                        <a:ea typeface="Calibri" charset="0"/>
                        <a:cs typeface="Calibri" charset="0"/>
                      </a:endParaRPr>
                    </a:p>
                  </a:txBody>
                  <a:tcPr marL="9525" marR="9525" marT="9525" marB="0" anchor="b"/>
                </a:tc>
                <a:extLst>
                  <a:ext uri="{0D108BD9-81ED-4DB2-BD59-A6C34878D82A}">
                    <a16:rowId xmlns:a16="http://schemas.microsoft.com/office/drawing/2014/main" xmlns="" val="3977581104"/>
                  </a:ext>
                </a:extLst>
              </a:tr>
              <a:tr h="251449">
                <a:tc>
                  <a:txBody>
                    <a:bodyPr/>
                    <a:lstStyle/>
                    <a:p>
                      <a:pPr algn="r" fontAlgn="b"/>
                      <a:r>
                        <a:rPr lang="en-IN" sz="2000" u="none" strike="noStrike">
                          <a:effectLst/>
                        </a:rPr>
                        <a:t>1952</a:t>
                      </a:r>
                      <a:endParaRPr lang="en-IN" sz="2000" b="0" i="0" u="none" strike="noStrike">
                        <a:solidFill>
                          <a:srgbClr val="000000"/>
                        </a:solidFill>
                        <a:effectLst/>
                        <a:latin typeface="Calibri" charset="0"/>
                        <a:ea typeface="Calibri" charset="0"/>
                        <a:cs typeface="Calibri" charset="0"/>
                      </a:endParaRPr>
                    </a:p>
                  </a:txBody>
                  <a:tcPr marL="9525" marR="9525" marT="9525" marB="0" anchor="b"/>
                </a:tc>
                <a:tc>
                  <a:txBody>
                    <a:bodyPr/>
                    <a:lstStyle/>
                    <a:p>
                      <a:pPr algn="r" fontAlgn="b"/>
                      <a:r>
                        <a:rPr lang="en-IN" sz="2000" u="none" strike="noStrike">
                          <a:effectLst/>
                        </a:rPr>
                        <a:t>44.59</a:t>
                      </a:r>
                      <a:endParaRPr lang="en-IN" sz="2000" b="0" i="0" u="none" strike="noStrike">
                        <a:solidFill>
                          <a:srgbClr val="000000"/>
                        </a:solidFill>
                        <a:effectLst/>
                        <a:latin typeface="Calibri" charset="0"/>
                        <a:ea typeface="Calibri" charset="0"/>
                        <a:cs typeface="Calibri" charset="0"/>
                      </a:endParaRPr>
                    </a:p>
                  </a:txBody>
                  <a:tcPr marL="9525" marR="9525" marT="9525" marB="0" anchor="b"/>
                </a:tc>
                <a:tc>
                  <a:txBody>
                    <a:bodyPr/>
                    <a:lstStyle/>
                    <a:p>
                      <a:pPr algn="r" fontAlgn="b"/>
                      <a:r>
                        <a:rPr lang="en-IN" sz="2000" u="none" strike="noStrike">
                          <a:effectLst/>
                        </a:rPr>
                        <a:t>42.11</a:t>
                      </a:r>
                      <a:endParaRPr lang="en-IN" sz="2000" b="0" i="0" u="none" strike="noStrike">
                        <a:solidFill>
                          <a:srgbClr val="000000"/>
                        </a:solidFill>
                        <a:effectLst/>
                        <a:latin typeface="Calibri" charset="0"/>
                        <a:ea typeface="Calibri" charset="0"/>
                        <a:cs typeface="Calibri" charset="0"/>
                      </a:endParaRPr>
                    </a:p>
                  </a:txBody>
                  <a:tcPr marL="9525" marR="9525" marT="9525" marB="0" anchor="b"/>
                </a:tc>
                <a:tc>
                  <a:txBody>
                    <a:bodyPr/>
                    <a:lstStyle/>
                    <a:p>
                      <a:pPr algn="r" fontAlgn="b"/>
                      <a:r>
                        <a:rPr lang="en-IN" sz="2000" u="none" strike="noStrike">
                          <a:effectLst/>
                        </a:rPr>
                        <a:t>0.27</a:t>
                      </a:r>
                      <a:endParaRPr lang="en-IN" sz="2000" b="0" i="0" u="none" strike="noStrike">
                        <a:solidFill>
                          <a:srgbClr val="000000"/>
                        </a:solidFill>
                        <a:effectLst/>
                        <a:latin typeface="Calibri" charset="0"/>
                        <a:ea typeface="Calibri" charset="0"/>
                        <a:cs typeface="Calibri" charset="0"/>
                      </a:endParaRPr>
                    </a:p>
                  </a:txBody>
                  <a:tcPr marL="9525" marR="9525" marT="9525" marB="0" anchor="b"/>
                </a:tc>
                <a:extLst>
                  <a:ext uri="{0D108BD9-81ED-4DB2-BD59-A6C34878D82A}">
                    <a16:rowId xmlns:a16="http://schemas.microsoft.com/office/drawing/2014/main" xmlns="" val="3954250774"/>
                  </a:ext>
                </a:extLst>
              </a:tr>
              <a:tr h="251449">
                <a:tc>
                  <a:txBody>
                    <a:bodyPr/>
                    <a:lstStyle/>
                    <a:p>
                      <a:pPr algn="r" fontAlgn="b"/>
                      <a:r>
                        <a:rPr lang="en-IN" sz="2000" u="none" strike="noStrike">
                          <a:effectLst/>
                        </a:rPr>
                        <a:t>1956</a:t>
                      </a:r>
                      <a:endParaRPr lang="en-IN" sz="2000" b="0" i="0" u="none" strike="noStrike">
                        <a:solidFill>
                          <a:srgbClr val="000000"/>
                        </a:solidFill>
                        <a:effectLst/>
                        <a:latin typeface="Calibri" charset="0"/>
                        <a:ea typeface="Calibri" charset="0"/>
                        <a:cs typeface="Calibri" charset="0"/>
                      </a:endParaRPr>
                    </a:p>
                  </a:txBody>
                  <a:tcPr marL="9525" marR="9525" marT="9525" marB="0" anchor="b"/>
                </a:tc>
                <a:tc>
                  <a:txBody>
                    <a:bodyPr/>
                    <a:lstStyle/>
                    <a:p>
                      <a:pPr algn="r" fontAlgn="b"/>
                      <a:r>
                        <a:rPr lang="en-IN" sz="2000" u="none" strike="noStrike">
                          <a:effectLst/>
                        </a:rPr>
                        <a:t>57.75</a:t>
                      </a:r>
                      <a:endParaRPr lang="en-IN" sz="2000" b="0" i="0" u="none" strike="noStrike">
                        <a:solidFill>
                          <a:srgbClr val="000000"/>
                        </a:solidFill>
                        <a:effectLst/>
                        <a:latin typeface="Calibri" charset="0"/>
                        <a:ea typeface="Calibri" charset="0"/>
                        <a:cs typeface="Calibri" charset="0"/>
                      </a:endParaRPr>
                    </a:p>
                  </a:txBody>
                  <a:tcPr marL="9525" marR="9525" marT="9525" marB="0" anchor="b"/>
                </a:tc>
                <a:tc>
                  <a:txBody>
                    <a:bodyPr/>
                    <a:lstStyle/>
                    <a:p>
                      <a:pPr algn="r" fontAlgn="b"/>
                      <a:r>
                        <a:rPr lang="en-IN" sz="2000" u="none" strike="noStrike">
                          <a:effectLst/>
                        </a:rPr>
                        <a:t>55.91</a:t>
                      </a:r>
                      <a:endParaRPr lang="en-IN" sz="2000" b="0" i="0" u="none" strike="noStrike">
                        <a:solidFill>
                          <a:srgbClr val="000000"/>
                        </a:solidFill>
                        <a:effectLst/>
                        <a:latin typeface="Calibri" charset="0"/>
                        <a:ea typeface="Calibri" charset="0"/>
                        <a:cs typeface="Calibri" charset="0"/>
                      </a:endParaRPr>
                    </a:p>
                  </a:txBody>
                  <a:tcPr marL="9525" marR="9525" marT="9525" marB="0" anchor="b"/>
                </a:tc>
                <a:tc>
                  <a:txBody>
                    <a:bodyPr/>
                    <a:lstStyle/>
                    <a:p>
                      <a:pPr algn="r" fontAlgn="b"/>
                      <a:r>
                        <a:rPr lang="en-IN" sz="2000" u="none" strike="noStrike">
                          <a:effectLst/>
                        </a:rPr>
                        <a:t>0.64</a:t>
                      </a:r>
                      <a:endParaRPr lang="en-IN" sz="2000" b="0" i="0" u="none" strike="noStrike">
                        <a:solidFill>
                          <a:srgbClr val="000000"/>
                        </a:solidFill>
                        <a:effectLst/>
                        <a:latin typeface="Calibri" charset="0"/>
                        <a:ea typeface="Calibri" charset="0"/>
                        <a:cs typeface="Calibri" charset="0"/>
                      </a:endParaRPr>
                    </a:p>
                  </a:txBody>
                  <a:tcPr marL="9525" marR="9525" marT="9525" marB="0" anchor="b"/>
                </a:tc>
                <a:extLst>
                  <a:ext uri="{0D108BD9-81ED-4DB2-BD59-A6C34878D82A}">
                    <a16:rowId xmlns:a16="http://schemas.microsoft.com/office/drawing/2014/main" xmlns="" val="2000277257"/>
                  </a:ext>
                </a:extLst>
              </a:tr>
              <a:tr h="251449">
                <a:tc>
                  <a:txBody>
                    <a:bodyPr/>
                    <a:lstStyle/>
                    <a:p>
                      <a:pPr algn="r" fontAlgn="b"/>
                      <a:r>
                        <a:rPr lang="en-IN" sz="2000" u="none" strike="noStrike">
                          <a:effectLst/>
                        </a:rPr>
                        <a:t>1960</a:t>
                      </a:r>
                      <a:endParaRPr lang="en-IN" sz="2000" b="0" i="0" u="none" strike="noStrike">
                        <a:solidFill>
                          <a:srgbClr val="000000"/>
                        </a:solidFill>
                        <a:effectLst/>
                        <a:latin typeface="Calibri" charset="0"/>
                        <a:ea typeface="Calibri" charset="0"/>
                        <a:cs typeface="Calibri" charset="0"/>
                      </a:endParaRPr>
                    </a:p>
                  </a:txBody>
                  <a:tcPr marL="9525" marR="9525" marT="9525" marB="0" anchor="b"/>
                </a:tc>
                <a:tc>
                  <a:txBody>
                    <a:bodyPr/>
                    <a:lstStyle/>
                    <a:p>
                      <a:pPr algn="r" fontAlgn="b"/>
                      <a:r>
                        <a:rPr lang="en-IN" sz="2000" u="none" strike="noStrike">
                          <a:effectLst/>
                        </a:rPr>
                        <a:t>49.92</a:t>
                      </a:r>
                      <a:endParaRPr lang="en-IN" sz="2000" b="0" i="0" u="none" strike="noStrike">
                        <a:solidFill>
                          <a:srgbClr val="000000"/>
                        </a:solidFill>
                        <a:effectLst/>
                        <a:latin typeface="Calibri" charset="0"/>
                        <a:ea typeface="Calibri" charset="0"/>
                        <a:cs typeface="Calibri" charset="0"/>
                      </a:endParaRPr>
                    </a:p>
                  </a:txBody>
                  <a:tcPr marL="9525" marR="9525" marT="9525" marB="0" anchor="b"/>
                </a:tc>
                <a:tc>
                  <a:txBody>
                    <a:bodyPr/>
                    <a:lstStyle/>
                    <a:p>
                      <a:pPr algn="r" fontAlgn="b"/>
                      <a:r>
                        <a:rPr lang="en-IN" sz="2000" u="none" strike="noStrike">
                          <a:effectLst/>
                        </a:rPr>
                        <a:t>50.54</a:t>
                      </a:r>
                      <a:endParaRPr lang="en-IN" sz="2000" b="0" i="0" u="none" strike="noStrike">
                        <a:solidFill>
                          <a:srgbClr val="000000"/>
                        </a:solidFill>
                        <a:effectLst/>
                        <a:latin typeface="Calibri" charset="0"/>
                        <a:ea typeface="Calibri" charset="0"/>
                        <a:cs typeface="Calibri" charset="0"/>
                      </a:endParaRPr>
                    </a:p>
                  </a:txBody>
                  <a:tcPr marL="9525" marR="9525" marT="9525" marB="0" anchor="b"/>
                </a:tc>
                <a:tc>
                  <a:txBody>
                    <a:bodyPr/>
                    <a:lstStyle/>
                    <a:p>
                      <a:pPr algn="r" fontAlgn="b"/>
                      <a:r>
                        <a:rPr lang="en-IN" sz="2000" u="none" strike="noStrike">
                          <a:effectLst/>
                        </a:rPr>
                        <a:t>-0.26</a:t>
                      </a:r>
                      <a:endParaRPr lang="en-IN" sz="2000" b="0" i="0" u="none" strike="noStrike">
                        <a:solidFill>
                          <a:srgbClr val="000000"/>
                        </a:solidFill>
                        <a:effectLst/>
                        <a:latin typeface="Calibri" charset="0"/>
                        <a:ea typeface="Calibri" charset="0"/>
                        <a:cs typeface="Calibri" charset="0"/>
                      </a:endParaRPr>
                    </a:p>
                  </a:txBody>
                  <a:tcPr marL="9525" marR="9525" marT="9525" marB="0" anchor="b"/>
                </a:tc>
                <a:extLst>
                  <a:ext uri="{0D108BD9-81ED-4DB2-BD59-A6C34878D82A}">
                    <a16:rowId xmlns:a16="http://schemas.microsoft.com/office/drawing/2014/main" xmlns="" val="24664571"/>
                  </a:ext>
                </a:extLst>
              </a:tr>
              <a:tr h="251449">
                <a:tc>
                  <a:txBody>
                    <a:bodyPr/>
                    <a:lstStyle/>
                    <a:p>
                      <a:pPr algn="r" fontAlgn="b"/>
                      <a:r>
                        <a:rPr lang="en-IN" sz="2000" u="none" strike="noStrike">
                          <a:effectLst/>
                        </a:rPr>
                        <a:t>1964</a:t>
                      </a:r>
                      <a:endParaRPr lang="en-IN" sz="2000" b="0" i="0" u="none" strike="noStrike">
                        <a:solidFill>
                          <a:srgbClr val="000000"/>
                        </a:solidFill>
                        <a:effectLst/>
                        <a:latin typeface="Calibri" charset="0"/>
                        <a:ea typeface="Calibri" charset="0"/>
                        <a:cs typeface="Calibri" charset="0"/>
                      </a:endParaRPr>
                    </a:p>
                  </a:txBody>
                  <a:tcPr marL="9525" marR="9525" marT="9525" marB="0" anchor="b"/>
                </a:tc>
                <a:tc>
                  <a:txBody>
                    <a:bodyPr/>
                    <a:lstStyle/>
                    <a:p>
                      <a:pPr algn="r" fontAlgn="b"/>
                      <a:r>
                        <a:rPr lang="en-IN" sz="2000" u="none" strike="noStrike">
                          <a:effectLst/>
                        </a:rPr>
                        <a:t>61.34</a:t>
                      </a:r>
                      <a:endParaRPr lang="en-IN" sz="2000" b="0" i="0" u="none" strike="noStrike">
                        <a:solidFill>
                          <a:srgbClr val="000000"/>
                        </a:solidFill>
                        <a:effectLst/>
                        <a:latin typeface="Calibri" charset="0"/>
                        <a:ea typeface="Calibri" charset="0"/>
                        <a:cs typeface="Calibri" charset="0"/>
                      </a:endParaRPr>
                    </a:p>
                  </a:txBody>
                  <a:tcPr marL="9525" marR="9525" marT="9525" marB="0" anchor="b"/>
                </a:tc>
                <a:tc>
                  <a:txBody>
                    <a:bodyPr/>
                    <a:lstStyle/>
                    <a:p>
                      <a:pPr algn="r" fontAlgn="b"/>
                      <a:r>
                        <a:rPr lang="en-IN" sz="2000" u="none" strike="noStrike">
                          <a:effectLst/>
                        </a:rPr>
                        <a:t>69.15</a:t>
                      </a:r>
                      <a:endParaRPr lang="en-IN" sz="2000" b="0" i="0" u="none" strike="noStrike">
                        <a:solidFill>
                          <a:srgbClr val="000000"/>
                        </a:solidFill>
                        <a:effectLst/>
                        <a:latin typeface="Calibri" charset="0"/>
                        <a:ea typeface="Calibri" charset="0"/>
                        <a:cs typeface="Calibri" charset="0"/>
                      </a:endParaRPr>
                    </a:p>
                  </a:txBody>
                  <a:tcPr marL="9525" marR="9525" marT="9525" marB="0" anchor="b"/>
                </a:tc>
                <a:tc>
                  <a:txBody>
                    <a:bodyPr/>
                    <a:lstStyle/>
                    <a:p>
                      <a:pPr algn="r" fontAlgn="b"/>
                      <a:r>
                        <a:rPr lang="en-IN" sz="2000" u="none" strike="noStrike">
                          <a:effectLst/>
                        </a:rPr>
                        <a:t>0.81</a:t>
                      </a:r>
                      <a:endParaRPr lang="en-IN" sz="2000" b="0" i="0" u="none" strike="noStrike">
                        <a:solidFill>
                          <a:srgbClr val="000000"/>
                        </a:solidFill>
                        <a:effectLst/>
                        <a:latin typeface="Calibri" charset="0"/>
                        <a:ea typeface="Calibri" charset="0"/>
                        <a:cs typeface="Calibri" charset="0"/>
                      </a:endParaRPr>
                    </a:p>
                  </a:txBody>
                  <a:tcPr marL="9525" marR="9525" marT="9525" marB="0" anchor="b"/>
                </a:tc>
                <a:extLst>
                  <a:ext uri="{0D108BD9-81ED-4DB2-BD59-A6C34878D82A}">
                    <a16:rowId xmlns:a16="http://schemas.microsoft.com/office/drawing/2014/main" xmlns="" val="3031091396"/>
                  </a:ext>
                </a:extLst>
              </a:tr>
              <a:tr h="251449">
                <a:tc>
                  <a:txBody>
                    <a:bodyPr/>
                    <a:lstStyle/>
                    <a:p>
                      <a:pPr algn="r" fontAlgn="b"/>
                      <a:r>
                        <a:rPr lang="en-IN" sz="2000" u="none" strike="noStrike">
                          <a:effectLst/>
                        </a:rPr>
                        <a:t>1968</a:t>
                      </a:r>
                      <a:endParaRPr lang="en-IN" sz="2000" b="0" i="0" u="none" strike="noStrike">
                        <a:solidFill>
                          <a:srgbClr val="000000"/>
                        </a:solidFill>
                        <a:effectLst/>
                        <a:latin typeface="Calibri" charset="0"/>
                        <a:ea typeface="Calibri" charset="0"/>
                        <a:cs typeface="Calibri" charset="0"/>
                      </a:endParaRPr>
                    </a:p>
                  </a:txBody>
                  <a:tcPr marL="9525" marR="9525" marT="9525" marB="0" anchor="b"/>
                </a:tc>
                <a:tc>
                  <a:txBody>
                    <a:bodyPr/>
                    <a:lstStyle/>
                    <a:p>
                      <a:pPr algn="r" fontAlgn="b"/>
                      <a:r>
                        <a:rPr lang="en-IN" sz="2000" u="none" strike="noStrike">
                          <a:effectLst/>
                        </a:rPr>
                        <a:t>49.6</a:t>
                      </a:r>
                      <a:endParaRPr lang="en-IN" sz="2000" b="0" i="0" u="none" strike="noStrike">
                        <a:solidFill>
                          <a:srgbClr val="000000"/>
                        </a:solidFill>
                        <a:effectLst/>
                        <a:latin typeface="Calibri" charset="0"/>
                        <a:ea typeface="Calibri" charset="0"/>
                        <a:cs typeface="Calibri" charset="0"/>
                      </a:endParaRPr>
                    </a:p>
                  </a:txBody>
                  <a:tcPr marL="9525" marR="9525" marT="9525" marB="0" anchor="b"/>
                </a:tc>
                <a:tc>
                  <a:txBody>
                    <a:bodyPr/>
                    <a:lstStyle/>
                    <a:p>
                      <a:pPr algn="r" fontAlgn="b"/>
                      <a:r>
                        <a:rPr lang="en-IN" sz="2000" u="none" strike="noStrike" dirty="0">
                          <a:effectLst/>
                        </a:rPr>
                        <a:t>41.89</a:t>
                      </a:r>
                      <a:endParaRPr lang="en-IN" sz="2000" b="0" i="0" u="none" strike="noStrike" dirty="0">
                        <a:solidFill>
                          <a:srgbClr val="000000"/>
                        </a:solidFill>
                        <a:effectLst/>
                        <a:latin typeface="Calibri" charset="0"/>
                        <a:ea typeface="Calibri" charset="0"/>
                        <a:cs typeface="Calibri" charset="0"/>
                      </a:endParaRPr>
                    </a:p>
                  </a:txBody>
                  <a:tcPr marL="9525" marR="9525" marT="9525" marB="0" anchor="b"/>
                </a:tc>
                <a:tc>
                  <a:txBody>
                    <a:bodyPr/>
                    <a:lstStyle/>
                    <a:p>
                      <a:pPr algn="r" fontAlgn="b"/>
                      <a:r>
                        <a:rPr lang="en-IN" sz="2000" u="none" strike="noStrike">
                          <a:effectLst/>
                        </a:rPr>
                        <a:t>1.63</a:t>
                      </a:r>
                      <a:endParaRPr lang="en-IN" sz="2000" b="0" i="0" u="none" strike="noStrike">
                        <a:solidFill>
                          <a:srgbClr val="000000"/>
                        </a:solidFill>
                        <a:effectLst/>
                        <a:latin typeface="Calibri" charset="0"/>
                        <a:ea typeface="Calibri" charset="0"/>
                        <a:cs typeface="Calibri" charset="0"/>
                      </a:endParaRPr>
                    </a:p>
                  </a:txBody>
                  <a:tcPr marL="9525" marR="9525" marT="9525" marB="0" anchor="b"/>
                </a:tc>
                <a:extLst>
                  <a:ext uri="{0D108BD9-81ED-4DB2-BD59-A6C34878D82A}">
                    <a16:rowId xmlns:a16="http://schemas.microsoft.com/office/drawing/2014/main" xmlns="" val="1846784158"/>
                  </a:ext>
                </a:extLst>
              </a:tr>
              <a:tr h="251449">
                <a:tc>
                  <a:txBody>
                    <a:bodyPr/>
                    <a:lstStyle/>
                    <a:p>
                      <a:pPr algn="r" fontAlgn="b"/>
                      <a:r>
                        <a:rPr lang="en-IN" sz="2000" u="none" strike="noStrike">
                          <a:effectLst/>
                        </a:rPr>
                        <a:t>1972</a:t>
                      </a:r>
                      <a:endParaRPr lang="en-IN" sz="2000" b="0" i="0" u="none" strike="noStrike">
                        <a:solidFill>
                          <a:srgbClr val="000000"/>
                        </a:solidFill>
                        <a:effectLst/>
                        <a:latin typeface="Calibri" charset="0"/>
                        <a:ea typeface="Calibri" charset="0"/>
                        <a:cs typeface="Calibri" charset="0"/>
                      </a:endParaRPr>
                    </a:p>
                  </a:txBody>
                  <a:tcPr marL="9525" marR="9525" marT="9525" marB="0" anchor="b"/>
                </a:tc>
                <a:tc>
                  <a:txBody>
                    <a:bodyPr/>
                    <a:lstStyle/>
                    <a:p>
                      <a:pPr algn="r" fontAlgn="b"/>
                      <a:r>
                        <a:rPr lang="en-IN" sz="2000" u="none" strike="noStrike">
                          <a:effectLst/>
                        </a:rPr>
                        <a:t>61.79</a:t>
                      </a:r>
                      <a:endParaRPr lang="en-IN" sz="2000" b="0" i="0" u="none" strike="noStrike">
                        <a:solidFill>
                          <a:srgbClr val="000000"/>
                        </a:solidFill>
                        <a:effectLst/>
                        <a:latin typeface="Calibri" charset="0"/>
                        <a:ea typeface="Calibri" charset="0"/>
                        <a:cs typeface="Calibri" charset="0"/>
                      </a:endParaRPr>
                    </a:p>
                  </a:txBody>
                  <a:tcPr marL="9525" marR="9525" marT="9525" marB="0" anchor="b"/>
                </a:tc>
                <a:tc>
                  <a:txBody>
                    <a:bodyPr/>
                    <a:lstStyle/>
                    <a:p>
                      <a:pPr algn="r" fontAlgn="b"/>
                      <a:r>
                        <a:rPr lang="en-IN" sz="2000" u="none" strike="noStrike">
                          <a:effectLst/>
                        </a:rPr>
                        <a:t>62.89</a:t>
                      </a:r>
                      <a:endParaRPr lang="en-IN" sz="2000" b="0" i="0" u="none" strike="noStrike">
                        <a:solidFill>
                          <a:srgbClr val="000000"/>
                        </a:solidFill>
                        <a:effectLst/>
                        <a:latin typeface="Calibri" charset="0"/>
                        <a:ea typeface="Calibri" charset="0"/>
                        <a:cs typeface="Calibri" charset="0"/>
                      </a:endParaRPr>
                    </a:p>
                  </a:txBody>
                  <a:tcPr marL="9525" marR="9525" marT="9525" marB="0" anchor="b"/>
                </a:tc>
                <a:tc>
                  <a:txBody>
                    <a:bodyPr/>
                    <a:lstStyle/>
                    <a:p>
                      <a:pPr algn="r" fontAlgn="b"/>
                      <a:r>
                        <a:rPr lang="en-IN" sz="2000" u="none" strike="noStrike">
                          <a:effectLst/>
                        </a:rPr>
                        <a:t>1.73</a:t>
                      </a:r>
                      <a:endParaRPr lang="en-IN" sz="2000" b="0" i="0" u="none" strike="noStrike">
                        <a:solidFill>
                          <a:srgbClr val="000000"/>
                        </a:solidFill>
                        <a:effectLst/>
                        <a:latin typeface="Calibri" charset="0"/>
                        <a:ea typeface="Calibri" charset="0"/>
                        <a:cs typeface="Calibri" charset="0"/>
                      </a:endParaRPr>
                    </a:p>
                  </a:txBody>
                  <a:tcPr marL="9525" marR="9525" marT="9525" marB="0" anchor="b"/>
                </a:tc>
                <a:extLst>
                  <a:ext uri="{0D108BD9-81ED-4DB2-BD59-A6C34878D82A}">
                    <a16:rowId xmlns:a16="http://schemas.microsoft.com/office/drawing/2014/main" xmlns="" val="3910405172"/>
                  </a:ext>
                </a:extLst>
              </a:tr>
              <a:tr h="251449">
                <a:tc>
                  <a:txBody>
                    <a:bodyPr/>
                    <a:lstStyle/>
                    <a:p>
                      <a:pPr algn="r" fontAlgn="b"/>
                      <a:r>
                        <a:rPr lang="en-IN" sz="2000" u="none" strike="noStrike">
                          <a:effectLst/>
                        </a:rPr>
                        <a:t>1976</a:t>
                      </a:r>
                      <a:endParaRPr lang="en-IN" sz="2000" b="0" i="0" u="none" strike="noStrike">
                        <a:solidFill>
                          <a:srgbClr val="000000"/>
                        </a:solidFill>
                        <a:effectLst/>
                        <a:latin typeface="Calibri" charset="0"/>
                        <a:ea typeface="Calibri" charset="0"/>
                        <a:cs typeface="Calibri" charset="0"/>
                      </a:endParaRPr>
                    </a:p>
                  </a:txBody>
                  <a:tcPr marL="9525" marR="9525" marT="9525" marB="0" anchor="b"/>
                </a:tc>
                <a:tc>
                  <a:txBody>
                    <a:bodyPr/>
                    <a:lstStyle/>
                    <a:p>
                      <a:pPr algn="r" fontAlgn="b"/>
                      <a:r>
                        <a:rPr lang="en-IN" sz="2000" u="none" strike="noStrike">
                          <a:effectLst/>
                        </a:rPr>
                        <a:t>48.95</a:t>
                      </a:r>
                      <a:endParaRPr lang="en-IN" sz="2000" b="0" i="0" u="none" strike="noStrike">
                        <a:solidFill>
                          <a:srgbClr val="000000"/>
                        </a:solidFill>
                        <a:effectLst/>
                        <a:latin typeface="Calibri" charset="0"/>
                        <a:ea typeface="Calibri" charset="0"/>
                        <a:cs typeface="Calibri" charset="0"/>
                      </a:endParaRPr>
                    </a:p>
                  </a:txBody>
                  <a:tcPr marL="9525" marR="9525" marT="9525" marB="0" anchor="b"/>
                </a:tc>
                <a:tc>
                  <a:txBody>
                    <a:bodyPr/>
                    <a:lstStyle/>
                    <a:p>
                      <a:pPr algn="r" fontAlgn="b"/>
                      <a:r>
                        <a:rPr lang="en-IN" sz="2000" u="none" strike="noStrike">
                          <a:effectLst/>
                        </a:rPr>
                        <a:t>40</a:t>
                      </a:r>
                      <a:endParaRPr lang="en-IN" sz="2000" b="0" i="0" u="none" strike="noStrike">
                        <a:solidFill>
                          <a:srgbClr val="000000"/>
                        </a:solidFill>
                        <a:effectLst/>
                        <a:latin typeface="Calibri" charset="0"/>
                        <a:ea typeface="Calibri" charset="0"/>
                        <a:cs typeface="Calibri" charset="0"/>
                      </a:endParaRPr>
                    </a:p>
                  </a:txBody>
                  <a:tcPr marL="9525" marR="9525" marT="9525" marB="0" anchor="b"/>
                </a:tc>
                <a:tc>
                  <a:txBody>
                    <a:bodyPr/>
                    <a:lstStyle/>
                    <a:p>
                      <a:pPr algn="r" fontAlgn="b"/>
                      <a:r>
                        <a:rPr lang="en-IN" sz="2000" u="none" strike="noStrike">
                          <a:effectLst/>
                        </a:rPr>
                        <a:t>1.17</a:t>
                      </a:r>
                      <a:endParaRPr lang="en-IN" sz="2000" b="0" i="0" u="none" strike="noStrike">
                        <a:solidFill>
                          <a:srgbClr val="000000"/>
                        </a:solidFill>
                        <a:effectLst/>
                        <a:latin typeface="Calibri" charset="0"/>
                        <a:ea typeface="Calibri" charset="0"/>
                        <a:cs typeface="Calibri" charset="0"/>
                      </a:endParaRPr>
                    </a:p>
                  </a:txBody>
                  <a:tcPr marL="9525" marR="9525" marT="9525" marB="0" anchor="b"/>
                </a:tc>
                <a:extLst>
                  <a:ext uri="{0D108BD9-81ED-4DB2-BD59-A6C34878D82A}">
                    <a16:rowId xmlns:a16="http://schemas.microsoft.com/office/drawing/2014/main" xmlns="" val="597130051"/>
                  </a:ext>
                </a:extLst>
              </a:tr>
              <a:tr h="251449">
                <a:tc>
                  <a:txBody>
                    <a:bodyPr/>
                    <a:lstStyle/>
                    <a:p>
                      <a:pPr algn="r" fontAlgn="b"/>
                      <a:r>
                        <a:rPr lang="en-IN" sz="2000" u="none" strike="noStrike">
                          <a:effectLst/>
                        </a:rPr>
                        <a:t>1980</a:t>
                      </a:r>
                      <a:endParaRPr lang="en-IN" sz="2000" b="0" i="0" u="none" strike="noStrike">
                        <a:solidFill>
                          <a:srgbClr val="000000"/>
                        </a:solidFill>
                        <a:effectLst/>
                        <a:latin typeface="Calibri" charset="0"/>
                        <a:ea typeface="Calibri" charset="0"/>
                        <a:cs typeface="Calibri" charset="0"/>
                      </a:endParaRPr>
                    </a:p>
                  </a:txBody>
                  <a:tcPr marL="9525" marR="9525" marT="9525" marB="0" anchor="b"/>
                </a:tc>
                <a:tc>
                  <a:txBody>
                    <a:bodyPr/>
                    <a:lstStyle/>
                    <a:p>
                      <a:pPr algn="r" fontAlgn="b"/>
                      <a:r>
                        <a:rPr lang="en-IN" sz="2000" u="none" strike="noStrike">
                          <a:effectLst/>
                        </a:rPr>
                        <a:t>44.7</a:t>
                      </a:r>
                      <a:endParaRPr lang="en-IN" sz="2000" b="0" i="0" u="none" strike="noStrike">
                        <a:solidFill>
                          <a:srgbClr val="000000"/>
                        </a:solidFill>
                        <a:effectLst/>
                        <a:latin typeface="Calibri" charset="0"/>
                        <a:ea typeface="Calibri" charset="0"/>
                        <a:cs typeface="Calibri" charset="0"/>
                      </a:endParaRPr>
                    </a:p>
                  </a:txBody>
                  <a:tcPr marL="9525" marR="9525" marT="9525" marB="0" anchor="b"/>
                </a:tc>
                <a:tc>
                  <a:txBody>
                    <a:bodyPr/>
                    <a:lstStyle/>
                    <a:p>
                      <a:pPr algn="r" fontAlgn="b"/>
                      <a:r>
                        <a:rPr lang="en-IN" sz="2000" u="none" strike="noStrike">
                          <a:effectLst/>
                        </a:rPr>
                        <a:t>48.72</a:t>
                      </a:r>
                      <a:endParaRPr lang="en-IN" sz="2000" b="0" i="0" u="none" strike="noStrike">
                        <a:solidFill>
                          <a:srgbClr val="000000"/>
                        </a:solidFill>
                        <a:effectLst/>
                        <a:latin typeface="Calibri" charset="0"/>
                        <a:ea typeface="Calibri" charset="0"/>
                        <a:cs typeface="Calibri" charset="0"/>
                      </a:endParaRPr>
                    </a:p>
                  </a:txBody>
                  <a:tcPr marL="9525" marR="9525" marT="9525" marB="0" anchor="b"/>
                </a:tc>
                <a:tc>
                  <a:txBody>
                    <a:bodyPr/>
                    <a:lstStyle/>
                    <a:p>
                      <a:pPr algn="r" fontAlgn="b"/>
                      <a:r>
                        <a:rPr lang="en-IN" sz="2000" u="none" strike="noStrike">
                          <a:effectLst/>
                        </a:rPr>
                        <a:t>-2.43</a:t>
                      </a:r>
                      <a:endParaRPr lang="en-IN" sz="2000" b="0" i="0" u="none" strike="noStrike">
                        <a:solidFill>
                          <a:srgbClr val="000000"/>
                        </a:solidFill>
                        <a:effectLst/>
                        <a:latin typeface="Calibri" charset="0"/>
                        <a:ea typeface="Calibri" charset="0"/>
                        <a:cs typeface="Calibri" charset="0"/>
                      </a:endParaRPr>
                    </a:p>
                  </a:txBody>
                  <a:tcPr marL="9525" marR="9525" marT="9525" marB="0" anchor="b"/>
                </a:tc>
                <a:extLst>
                  <a:ext uri="{0D108BD9-81ED-4DB2-BD59-A6C34878D82A}">
                    <a16:rowId xmlns:a16="http://schemas.microsoft.com/office/drawing/2014/main" xmlns="" val="1642629423"/>
                  </a:ext>
                </a:extLst>
              </a:tr>
              <a:tr h="251449">
                <a:tc>
                  <a:txBody>
                    <a:bodyPr/>
                    <a:lstStyle/>
                    <a:p>
                      <a:pPr algn="r" fontAlgn="b"/>
                      <a:r>
                        <a:rPr lang="en-IN" sz="2000" u="none" strike="noStrike">
                          <a:effectLst/>
                        </a:rPr>
                        <a:t>1984</a:t>
                      </a:r>
                      <a:endParaRPr lang="en-IN" sz="2000" b="0" i="0" u="none" strike="noStrike">
                        <a:solidFill>
                          <a:srgbClr val="000000"/>
                        </a:solidFill>
                        <a:effectLst/>
                        <a:latin typeface="Calibri" charset="0"/>
                        <a:ea typeface="Calibri" charset="0"/>
                        <a:cs typeface="Calibri" charset="0"/>
                      </a:endParaRPr>
                    </a:p>
                  </a:txBody>
                  <a:tcPr marL="9525" marR="9525" marT="9525" marB="0" anchor="b"/>
                </a:tc>
                <a:tc>
                  <a:txBody>
                    <a:bodyPr/>
                    <a:lstStyle/>
                    <a:p>
                      <a:pPr algn="r" fontAlgn="b"/>
                      <a:r>
                        <a:rPr lang="en-IN" sz="2000" u="none" strike="noStrike">
                          <a:effectLst/>
                        </a:rPr>
                        <a:t>59.17</a:t>
                      </a:r>
                      <a:endParaRPr lang="en-IN" sz="2000" b="0" i="0" u="none" strike="noStrike">
                        <a:solidFill>
                          <a:srgbClr val="000000"/>
                        </a:solidFill>
                        <a:effectLst/>
                        <a:latin typeface="Calibri" charset="0"/>
                        <a:ea typeface="Calibri" charset="0"/>
                        <a:cs typeface="Calibri" charset="0"/>
                      </a:endParaRPr>
                    </a:p>
                  </a:txBody>
                  <a:tcPr marL="9525" marR="9525" marT="9525" marB="0" anchor="b"/>
                </a:tc>
                <a:tc>
                  <a:txBody>
                    <a:bodyPr/>
                    <a:lstStyle/>
                    <a:p>
                      <a:pPr algn="r" fontAlgn="b"/>
                      <a:r>
                        <a:rPr lang="en-IN" sz="2000" u="none" strike="noStrike">
                          <a:effectLst/>
                        </a:rPr>
                        <a:t>60.22</a:t>
                      </a:r>
                      <a:endParaRPr lang="en-IN" sz="2000" b="0" i="0" u="none" strike="noStrike">
                        <a:solidFill>
                          <a:srgbClr val="000000"/>
                        </a:solidFill>
                        <a:effectLst/>
                        <a:latin typeface="Calibri" charset="0"/>
                        <a:ea typeface="Calibri" charset="0"/>
                        <a:cs typeface="Calibri" charset="0"/>
                      </a:endParaRPr>
                    </a:p>
                  </a:txBody>
                  <a:tcPr marL="9525" marR="9525" marT="9525" marB="0" anchor="b"/>
                </a:tc>
                <a:tc>
                  <a:txBody>
                    <a:bodyPr/>
                    <a:lstStyle/>
                    <a:p>
                      <a:pPr algn="r" fontAlgn="b"/>
                      <a:r>
                        <a:rPr lang="en-IN" sz="2000" u="none" strike="noStrike">
                          <a:effectLst/>
                        </a:rPr>
                        <a:t>1.79</a:t>
                      </a:r>
                      <a:endParaRPr lang="en-IN" sz="2000" b="0" i="0" u="none" strike="noStrike">
                        <a:solidFill>
                          <a:srgbClr val="000000"/>
                        </a:solidFill>
                        <a:effectLst/>
                        <a:latin typeface="Calibri" charset="0"/>
                        <a:ea typeface="Calibri" charset="0"/>
                        <a:cs typeface="Calibri" charset="0"/>
                      </a:endParaRPr>
                    </a:p>
                  </a:txBody>
                  <a:tcPr marL="9525" marR="9525" marT="9525" marB="0" anchor="b"/>
                </a:tc>
                <a:extLst>
                  <a:ext uri="{0D108BD9-81ED-4DB2-BD59-A6C34878D82A}">
                    <a16:rowId xmlns:a16="http://schemas.microsoft.com/office/drawing/2014/main" xmlns="" val="3913493610"/>
                  </a:ext>
                </a:extLst>
              </a:tr>
              <a:tr h="251449">
                <a:tc>
                  <a:txBody>
                    <a:bodyPr/>
                    <a:lstStyle/>
                    <a:p>
                      <a:pPr algn="r" fontAlgn="b"/>
                      <a:r>
                        <a:rPr lang="en-IN" sz="2000" u="none" strike="noStrike">
                          <a:effectLst/>
                        </a:rPr>
                        <a:t>1988</a:t>
                      </a:r>
                      <a:endParaRPr lang="en-IN" sz="2000" b="0" i="0" u="none" strike="noStrike">
                        <a:solidFill>
                          <a:srgbClr val="000000"/>
                        </a:solidFill>
                        <a:effectLst/>
                        <a:latin typeface="Calibri" charset="0"/>
                        <a:ea typeface="Calibri" charset="0"/>
                        <a:cs typeface="Calibri" charset="0"/>
                      </a:endParaRPr>
                    </a:p>
                  </a:txBody>
                  <a:tcPr marL="9525" marR="9525" marT="9525" marB="0" anchor="b"/>
                </a:tc>
                <a:tc>
                  <a:txBody>
                    <a:bodyPr/>
                    <a:lstStyle/>
                    <a:p>
                      <a:pPr algn="r" fontAlgn="b"/>
                      <a:r>
                        <a:rPr lang="en-IN" sz="2000" u="none" strike="noStrike">
                          <a:effectLst/>
                        </a:rPr>
                        <a:t>53.9</a:t>
                      </a:r>
                      <a:endParaRPr lang="en-IN" sz="2000" b="0" i="0" u="none" strike="noStrike">
                        <a:solidFill>
                          <a:srgbClr val="000000"/>
                        </a:solidFill>
                        <a:effectLst/>
                        <a:latin typeface="Calibri" charset="0"/>
                        <a:ea typeface="Calibri" charset="0"/>
                        <a:cs typeface="Calibri" charset="0"/>
                      </a:endParaRPr>
                    </a:p>
                  </a:txBody>
                  <a:tcPr marL="9525" marR="9525" marT="9525" marB="0" anchor="b"/>
                </a:tc>
                <a:tc>
                  <a:txBody>
                    <a:bodyPr/>
                    <a:lstStyle/>
                    <a:p>
                      <a:pPr algn="r" fontAlgn="b"/>
                      <a:r>
                        <a:rPr lang="en-IN" sz="2000" u="none" strike="noStrike">
                          <a:effectLst/>
                        </a:rPr>
                        <a:t>54.44</a:t>
                      </a:r>
                      <a:endParaRPr lang="en-IN" sz="2000" b="0" i="0" u="none" strike="noStrike">
                        <a:solidFill>
                          <a:srgbClr val="000000"/>
                        </a:solidFill>
                        <a:effectLst/>
                        <a:latin typeface="Calibri" charset="0"/>
                        <a:ea typeface="Calibri" charset="0"/>
                        <a:cs typeface="Calibri" charset="0"/>
                      </a:endParaRPr>
                    </a:p>
                  </a:txBody>
                  <a:tcPr marL="9525" marR="9525" marT="9525" marB="0" anchor="b"/>
                </a:tc>
                <a:tc>
                  <a:txBody>
                    <a:bodyPr/>
                    <a:lstStyle/>
                    <a:p>
                      <a:pPr algn="r" fontAlgn="b"/>
                      <a:r>
                        <a:rPr lang="en-IN" sz="2000" u="none" strike="noStrike">
                          <a:effectLst/>
                        </a:rPr>
                        <a:t>0.79</a:t>
                      </a:r>
                      <a:endParaRPr lang="en-IN" sz="2000" b="0" i="0" u="none" strike="noStrike">
                        <a:solidFill>
                          <a:srgbClr val="000000"/>
                        </a:solidFill>
                        <a:effectLst/>
                        <a:latin typeface="Calibri" charset="0"/>
                        <a:ea typeface="Calibri" charset="0"/>
                        <a:cs typeface="Calibri" charset="0"/>
                      </a:endParaRPr>
                    </a:p>
                  </a:txBody>
                  <a:tcPr marL="9525" marR="9525" marT="9525" marB="0" anchor="b"/>
                </a:tc>
                <a:extLst>
                  <a:ext uri="{0D108BD9-81ED-4DB2-BD59-A6C34878D82A}">
                    <a16:rowId xmlns:a16="http://schemas.microsoft.com/office/drawing/2014/main" xmlns="" val="840778754"/>
                  </a:ext>
                </a:extLst>
              </a:tr>
              <a:tr h="251449">
                <a:tc>
                  <a:txBody>
                    <a:bodyPr/>
                    <a:lstStyle/>
                    <a:p>
                      <a:pPr algn="r" fontAlgn="b"/>
                      <a:r>
                        <a:rPr lang="en-IN" sz="2000" u="none" strike="noStrike">
                          <a:effectLst/>
                        </a:rPr>
                        <a:t>1992</a:t>
                      </a:r>
                      <a:endParaRPr lang="en-IN" sz="2000" b="0" i="0" u="none" strike="noStrike">
                        <a:solidFill>
                          <a:srgbClr val="000000"/>
                        </a:solidFill>
                        <a:effectLst/>
                        <a:latin typeface="Calibri" charset="0"/>
                        <a:ea typeface="Calibri" charset="0"/>
                        <a:cs typeface="Calibri" charset="0"/>
                      </a:endParaRPr>
                    </a:p>
                  </a:txBody>
                  <a:tcPr marL="9525" marR="9525" marT="9525" marB="0" anchor="b"/>
                </a:tc>
                <a:tc>
                  <a:txBody>
                    <a:bodyPr/>
                    <a:lstStyle/>
                    <a:p>
                      <a:pPr algn="r" fontAlgn="b"/>
                      <a:r>
                        <a:rPr lang="en-IN" sz="2000" u="none" strike="noStrike">
                          <a:effectLst/>
                        </a:rPr>
                        <a:t>46.55</a:t>
                      </a:r>
                      <a:endParaRPr lang="en-IN" sz="2000" b="0" i="0" u="none" strike="noStrike">
                        <a:solidFill>
                          <a:srgbClr val="000000"/>
                        </a:solidFill>
                        <a:effectLst/>
                        <a:latin typeface="Calibri" charset="0"/>
                        <a:ea typeface="Calibri" charset="0"/>
                        <a:cs typeface="Calibri" charset="0"/>
                      </a:endParaRPr>
                    </a:p>
                  </a:txBody>
                  <a:tcPr marL="9525" marR="9525" marT="9525" marB="0" anchor="b"/>
                </a:tc>
                <a:tc>
                  <a:txBody>
                    <a:bodyPr/>
                    <a:lstStyle/>
                    <a:p>
                      <a:pPr algn="r" fontAlgn="b"/>
                      <a:r>
                        <a:rPr lang="en-IN" sz="2000" u="none" strike="noStrike">
                          <a:effectLst/>
                        </a:rPr>
                        <a:t>41.94</a:t>
                      </a:r>
                      <a:endParaRPr lang="en-IN" sz="2000" b="0" i="0" u="none" strike="noStrike">
                        <a:solidFill>
                          <a:srgbClr val="000000"/>
                        </a:solidFill>
                        <a:effectLst/>
                        <a:latin typeface="Calibri" charset="0"/>
                        <a:ea typeface="Calibri" charset="0"/>
                        <a:cs typeface="Calibri" charset="0"/>
                      </a:endParaRPr>
                    </a:p>
                  </a:txBody>
                  <a:tcPr marL="9525" marR="9525" marT="9525" marB="0" anchor="b"/>
                </a:tc>
                <a:tc>
                  <a:txBody>
                    <a:bodyPr/>
                    <a:lstStyle/>
                    <a:p>
                      <a:pPr algn="r" fontAlgn="b"/>
                      <a:r>
                        <a:rPr lang="en-IN" sz="2000" u="none" strike="noStrike">
                          <a:effectLst/>
                        </a:rPr>
                        <a:t>0.35</a:t>
                      </a:r>
                      <a:endParaRPr lang="en-IN" sz="2000" b="0" i="0" u="none" strike="noStrike">
                        <a:solidFill>
                          <a:srgbClr val="000000"/>
                        </a:solidFill>
                        <a:effectLst/>
                        <a:latin typeface="Calibri" charset="0"/>
                        <a:ea typeface="Calibri" charset="0"/>
                        <a:cs typeface="Calibri" charset="0"/>
                      </a:endParaRPr>
                    </a:p>
                  </a:txBody>
                  <a:tcPr marL="9525" marR="9525" marT="9525" marB="0" anchor="b"/>
                </a:tc>
                <a:extLst>
                  <a:ext uri="{0D108BD9-81ED-4DB2-BD59-A6C34878D82A}">
                    <a16:rowId xmlns:a16="http://schemas.microsoft.com/office/drawing/2014/main" xmlns="" val="4227337005"/>
                  </a:ext>
                </a:extLst>
              </a:tr>
              <a:tr h="251449">
                <a:tc>
                  <a:txBody>
                    <a:bodyPr/>
                    <a:lstStyle/>
                    <a:p>
                      <a:pPr algn="r" fontAlgn="b"/>
                      <a:r>
                        <a:rPr lang="en-IN" sz="2000" u="none" strike="noStrike" dirty="0">
                          <a:effectLst/>
                        </a:rPr>
                        <a:t>1996</a:t>
                      </a:r>
                      <a:endParaRPr lang="en-IN" sz="2000" b="0" i="0" u="none" strike="noStrike" dirty="0">
                        <a:solidFill>
                          <a:srgbClr val="000000"/>
                        </a:solidFill>
                        <a:effectLst/>
                        <a:latin typeface="Calibri" charset="0"/>
                        <a:ea typeface="Calibri" charset="0"/>
                        <a:cs typeface="Calibri" charset="0"/>
                      </a:endParaRPr>
                    </a:p>
                  </a:txBody>
                  <a:tcPr marL="9525" marR="9525" marT="9525" marB="0" anchor="b"/>
                </a:tc>
                <a:tc>
                  <a:txBody>
                    <a:bodyPr/>
                    <a:lstStyle/>
                    <a:p>
                      <a:pPr algn="r" fontAlgn="b"/>
                      <a:r>
                        <a:rPr lang="en-IN" sz="2000" u="none" strike="noStrike" dirty="0">
                          <a:effectLst/>
                        </a:rPr>
                        <a:t>54.74</a:t>
                      </a:r>
                      <a:endParaRPr lang="en-IN" sz="2000" b="0" i="0" u="none" strike="noStrike" dirty="0">
                        <a:solidFill>
                          <a:srgbClr val="000000"/>
                        </a:solidFill>
                        <a:effectLst/>
                        <a:latin typeface="Calibri" charset="0"/>
                        <a:ea typeface="Calibri" charset="0"/>
                        <a:cs typeface="Calibri" charset="0"/>
                      </a:endParaRPr>
                    </a:p>
                  </a:txBody>
                  <a:tcPr marL="9525" marR="9525" marT="9525" marB="0" anchor="b"/>
                </a:tc>
                <a:tc>
                  <a:txBody>
                    <a:bodyPr/>
                    <a:lstStyle/>
                    <a:p>
                      <a:pPr algn="r" fontAlgn="b"/>
                      <a:r>
                        <a:rPr lang="en-IN" sz="2000" u="none" strike="noStrike" dirty="0">
                          <a:effectLst/>
                        </a:rPr>
                        <a:t>60.67</a:t>
                      </a:r>
                      <a:endParaRPr lang="en-IN" sz="2000" b="0" i="0" u="none" strike="noStrike" dirty="0">
                        <a:solidFill>
                          <a:srgbClr val="000000"/>
                        </a:solidFill>
                        <a:effectLst/>
                        <a:latin typeface="Calibri" charset="0"/>
                        <a:ea typeface="Calibri" charset="0"/>
                        <a:cs typeface="Calibri" charset="0"/>
                      </a:endParaRPr>
                    </a:p>
                  </a:txBody>
                  <a:tcPr marL="9525" marR="9525" marT="9525" marB="0" anchor="b"/>
                </a:tc>
                <a:tc>
                  <a:txBody>
                    <a:bodyPr/>
                    <a:lstStyle/>
                    <a:p>
                      <a:pPr algn="r" fontAlgn="b"/>
                      <a:r>
                        <a:rPr lang="en-IN" sz="2000" u="none" strike="noStrike" dirty="0">
                          <a:effectLst/>
                        </a:rPr>
                        <a:t>1.04</a:t>
                      </a:r>
                      <a:endParaRPr lang="en-IN" sz="2000" b="0" i="0" u="none" strike="noStrike" dirty="0">
                        <a:solidFill>
                          <a:srgbClr val="000000"/>
                        </a:solidFill>
                        <a:effectLst/>
                        <a:latin typeface="Calibri" charset="0"/>
                        <a:ea typeface="Calibri" charset="0"/>
                        <a:cs typeface="Calibri" charset="0"/>
                      </a:endParaRPr>
                    </a:p>
                  </a:txBody>
                  <a:tcPr marL="9525" marR="9525" marT="9525" marB="0" anchor="b"/>
                </a:tc>
                <a:extLst>
                  <a:ext uri="{0D108BD9-81ED-4DB2-BD59-A6C34878D82A}">
                    <a16:rowId xmlns:a16="http://schemas.microsoft.com/office/drawing/2014/main" xmlns="" val="3523240751"/>
                  </a:ext>
                </a:extLst>
              </a:tr>
            </a:tbl>
          </a:graphicData>
        </a:graphic>
      </p:graphicFrame>
    </p:spTree>
    <p:extLst>
      <p:ext uri="{BB962C8B-B14F-4D97-AF65-F5344CB8AC3E}">
        <p14:creationId xmlns:p14="http://schemas.microsoft.com/office/powerpoint/2010/main" val="136523815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08F5DC9-314E-4D2A-BB55-D80E50804D6B}"/>
              </a:ext>
            </a:extLst>
          </p:cNvPr>
          <p:cNvSpPr>
            <a:spLocks noGrp="1"/>
          </p:cNvSpPr>
          <p:nvPr>
            <p:ph type="title"/>
          </p:nvPr>
        </p:nvSpPr>
        <p:spPr/>
        <p:txBody>
          <a:bodyPr/>
          <a:lstStyle/>
          <a:p>
            <a:r>
              <a:rPr lang="en-IN" dirty="0"/>
              <a:t>Campbell - </a:t>
            </a:r>
            <a:r>
              <a:rPr lang="en-US" dirty="0"/>
              <a:t>Modeling</a:t>
            </a:r>
            <a:endParaRPr lang="en-IN" dirty="0"/>
          </a:p>
        </p:txBody>
      </p:sp>
      <p:sp>
        <p:nvSpPr>
          <p:cNvPr id="3" name="Content Placeholder 2">
            <a:extLst>
              <a:ext uri="{FF2B5EF4-FFF2-40B4-BE49-F238E27FC236}">
                <a16:creationId xmlns:a16="http://schemas.microsoft.com/office/drawing/2014/main" xmlns="" id="{2B284D30-3EE2-42FF-A322-D9E010873F88}"/>
              </a:ext>
            </a:extLst>
          </p:cNvPr>
          <p:cNvSpPr>
            <a:spLocks noGrp="1"/>
          </p:cNvSpPr>
          <p:nvPr>
            <p:ph idx="1"/>
          </p:nvPr>
        </p:nvSpPr>
        <p:spPr/>
        <p:txBody>
          <a:bodyPr/>
          <a:lstStyle/>
          <a:p>
            <a:pPr marL="0" indent="0">
              <a:buNone/>
            </a:pPr>
            <a:r>
              <a:rPr lang="en-US" dirty="0"/>
              <a:t>Modeling:</a:t>
            </a:r>
          </a:p>
          <a:p>
            <a:pPr lvl="0"/>
            <a:r>
              <a:rPr lang="en-US" dirty="0"/>
              <a:t>Backwards &amp; stepwise: Full model </a:t>
            </a:r>
          </a:p>
          <a:p>
            <a:pPr lvl="0"/>
            <a:r>
              <a:rPr lang="en-US" dirty="0"/>
              <a:t>All possible models regression: Full model (Chosen Model)</a:t>
            </a:r>
          </a:p>
          <a:p>
            <a:endParaRPr lang="en-IN" dirty="0"/>
          </a:p>
        </p:txBody>
      </p:sp>
      <p:graphicFrame>
        <p:nvGraphicFramePr>
          <p:cNvPr id="6" name="Table 5">
            <a:extLst>
              <a:ext uri="{FF2B5EF4-FFF2-40B4-BE49-F238E27FC236}">
                <a16:creationId xmlns:a16="http://schemas.microsoft.com/office/drawing/2014/main" xmlns="" id="{47238AC7-AFBF-4678-AC8F-DF33C51A62A1}"/>
              </a:ext>
            </a:extLst>
          </p:cNvPr>
          <p:cNvGraphicFramePr>
            <a:graphicFrameLocks noGrp="1"/>
          </p:cNvGraphicFramePr>
          <p:nvPr>
            <p:extLst/>
          </p:nvPr>
        </p:nvGraphicFramePr>
        <p:xfrm>
          <a:off x="1638068" y="3361634"/>
          <a:ext cx="8915863" cy="2381250"/>
        </p:xfrm>
        <a:graphic>
          <a:graphicData uri="http://schemas.openxmlformats.org/drawingml/2006/table">
            <a:tbl>
              <a:tblPr firstRow="1">
                <a:tableStyleId>{69012ECD-51FC-41F1-AA8D-1B2483CD663E}</a:tableStyleId>
              </a:tblPr>
              <a:tblGrid>
                <a:gridCol w="1229602">
                  <a:extLst>
                    <a:ext uri="{9D8B030D-6E8A-4147-A177-3AD203B41FA5}">
                      <a16:colId xmlns:a16="http://schemas.microsoft.com/office/drawing/2014/main" xmlns="" val="3003957866"/>
                    </a:ext>
                  </a:extLst>
                </a:gridCol>
                <a:gridCol w="1306367">
                  <a:extLst>
                    <a:ext uri="{9D8B030D-6E8A-4147-A177-3AD203B41FA5}">
                      <a16:colId xmlns:a16="http://schemas.microsoft.com/office/drawing/2014/main" xmlns="" val="430283836"/>
                    </a:ext>
                  </a:extLst>
                </a:gridCol>
                <a:gridCol w="1359313">
                  <a:extLst>
                    <a:ext uri="{9D8B030D-6E8A-4147-A177-3AD203B41FA5}">
                      <a16:colId xmlns:a16="http://schemas.microsoft.com/office/drawing/2014/main" xmlns="" val="2422563583"/>
                    </a:ext>
                  </a:extLst>
                </a:gridCol>
                <a:gridCol w="1094877">
                  <a:extLst>
                    <a:ext uri="{9D8B030D-6E8A-4147-A177-3AD203B41FA5}">
                      <a16:colId xmlns:a16="http://schemas.microsoft.com/office/drawing/2014/main" xmlns="" val="2738340811"/>
                    </a:ext>
                  </a:extLst>
                </a:gridCol>
                <a:gridCol w="1299255">
                  <a:extLst>
                    <a:ext uri="{9D8B030D-6E8A-4147-A177-3AD203B41FA5}">
                      <a16:colId xmlns:a16="http://schemas.microsoft.com/office/drawing/2014/main" xmlns="" val="1633470011"/>
                    </a:ext>
                  </a:extLst>
                </a:gridCol>
                <a:gridCol w="1424485">
                  <a:extLst>
                    <a:ext uri="{9D8B030D-6E8A-4147-A177-3AD203B41FA5}">
                      <a16:colId xmlns:a16="http://schemas.microsoft.com/office/drawing/2014/main" xmlns="" val="2034824228"/>
                    </a:ext>
                  </a:extLst>
                </a:gridCol>
                <a:gridCol w="1201964">
                  <a:extLst>
                    <a:ext uri="{9D8B030D-6E8A-4147-A177-3AD203B41FA5}">
                      <a16:colId xmlns:a16="http://schemas.microsoft.com/office/drawing/2014/main" xmlns="" val="2696401951"/>
                    </a:ext>
                  </a:extLst>
                </a:gridCol>
              </a:tblGrid>
              <a:tr h="944880">
                <a:tc>
                  <a:txBody>
                    <a:bodyPr/>
                    <a:lstStyle/>
                    <a:p>
                      <a:pPr algn="ctr">
                        <a:lnSpc>
                          <a:spcPct val="107000"/>
                        </a:lnSpc>
                        <a:spcBef>
                          <a:spcPts val="300"/>
                        </a:spcBef>
                        <a:spcAft>
                          <a:spcPts val="300"/>
                        </a:spcAft>
                      </a:pPr>
                      <a:r>
                        <a:rPr lang="en-US" sz="2000" dirty="0">
                          <a:effectLst/>
                        </a:rPr>
                        <a:t>Number in</a:t>
                      </a:r>
                      <a:br>
                        <a:rPr lang="en-US" sz="2000" dirty="0">
                          <a:effectLst/>
                        </a:rPr>
                      </a:br>
                      <a:r>
                        <a:rPr lang="en-US" sz="2000" dirty="0">
                          <a:effectLst/>
                        </a:rPr>
                        <a:t>Model</a:t>
                      </a:r>
                      <a:endParaRPr lang="en-IN" sz="2000" dirty="0">
                        <a:effectLst/>
                        <a:latin typeface="Calibri" charset="0"/>
                        <a:ea typeface="Calibri" charset="0"/>
                        <a:cs typeface="Calibri" charset="0"/>
                      </a:endParaRPr>
                    </a:p>
                  </a:txBody>
                  <a:tcPr marL="38100" marR="38100" marT="0" marB="0" anchor="b"/>
                </a:tc>
                <a:tc>
                  <a:txBody>
                    <a:bodyPr/>
                    <a:lstStyle/>
                    <a:p>
                      <a:pPr algn="ctr">
                        <a:lnSpc>
                          <a:spcPct val="107000"/>
                        </a:lnSpc>
                        <a:spcBef>
                          <a:spcPts val="300"/>
                        </a:spcBef>
                        <a:spcAft>
                          <a:spcPts val="300"/>
                        </a:spcAft>
                      </a:pPr>
                      <a:r>
                        <a:rPr lang="en-US" sz="2000" dirty="0">
                          <a:effectLst/>
                        </a:rPr>
                        <a:t>R-Square</a:t>
                      </a:r>
                      <a:endParaRPr lang="en-IN" sz="2000" dirty="0">
                        <a:effectLst/>
                        <a:latin typeface="Calibri" charset="0"/>
                        <a:ea typeface="Calibri" charset="0"/>
                        <a:cs typeface="Calibri" charset="0"/>
                      </a:endParaRPr>
                    </a:p>
                  </a:txBody>
                  <a:tcPr marL="38100" marR="38100" marT="0" marB="0" anchor="b"/>
                </a:tc>
                <a:tc>
                  <a:txBody>
                    <a:bodyPr/>
                    <a:lstStyle/>
                    <a:p>
                      <a:pPr algn="ctr">
                        <a:lnSpc>
                          <a:spcPct val="107000"/>
                        </a:lnSpc>
                        <a:spcBef>
                          <a:spcPts val="300"/>
                        </a:spcBef>
                        <a:spcAft>
                          <a:spcPts val="300"/>
                        </a:spcAft>
                      </a:pPr>
                      <a:r>
                        <a:rPr lang="en-US" sz="2000" dirty="0">
                          <a:effectLst/>
                        </a:rPr>
                        <a:t>Adjusted</a:t>
                      </a:r>
                      <a:br>
                        <a:rPr lang="en-US" sz="2000" dirty="0">
                          <a:effectLst/>
                        </a:rPr>
                      </a:br>
                      <a:r>
                        <a:rPr lang="en-US" sz="2000" dirty="0">
                          <a:effectLst/>
                        </a:rPr>
                        <a:t>R-Square</a:t>
                      </a:r>
                      <a:endParaRPr lang="en-IN" sz="2000" dirty="0">
                        <a:effectLst/>
                        <a:latin typeface="Calibri" charset="0"/>
                        <a:ea typeface="Calibri" charset="0"/>
                        <a:cs typeface="Calibri" charset="0"/>
                      </a:endParaRPr>
                    </a:p>
                  </a:txBody>
                  <a:tcPr marL="38100" marR="38100" marT="0" marB="0" anchor="b"/>
                </a:tc>
                <a:tc>
                  <a:txBody>
                    <a:bodyPr/>
                    <a:lstStyle/>
                    <a:p>
                      <a:pPr algn="ctr">
                        <a:lnSpc>
                          <a:spcPct val="107000"/>
                        </a:lnSpc>
                        <a:spcBef>
                          <a:spcPts val="300"/>
                        </a:spcBef>
                        <a:spcAft>
                          <a:spcPts val="300"/>
                        </a:spcAft>
                      </a:pPr>
                      <a:r>
                        <a:rPr lang="en-US" sz="2000" dirty="0">
                          <a:effectLst/>
                        </a:rPr>
                        <a:t>C(p)</a:t>
                      </a:r>
                      <a:endParaRPr lang="en-IN" sz="2000" dirty="0">
                        <a:effectLst/>
                        <a:latin typeface="Calibri" charset="0"/>
                        <a:ea typeface="Calibri" charset="0"/>
                        <a:cs typeface="Calibri" charset="0"/>
                      </a:endParaRPr>
                    </a:p>
                  </a:txBody>
                  <a:tcPr marL="38100" marR="38100" marT="0" marB="0" anchor="b"/>
                </a:tc>
                <a:tc>
                  <a:txBody>
                    <a:bodyPr/>
                    <a:lstStyle/>
                    <a:p>
                      <a:pPr algn="ctr">
                        <a:lnSpc>
                          <a:spcPct val="107000"/>
                        </a:lnSpc>
                        <a:spcBef>
                          <a:spcPts val="300"/>
                        </a:spcBef>
                        <a:spcAft>
                          <a:spcPts val="300"/>
                        </a:spcAft>
                      </a:pPr>
                      <a:r>
                        <a:rPr lang="en-US" sz="2000" dirty="0">
                          <a:effectLst/>
                        </a:rPr>
                        <a:t>MSE</a:t>
                      </a:r>
                      <a:endParaRPr lang="en-IN" sz="2000" dirty="0">
                        <a:effectLst/>
                        <a:latin typeface="Calibri" charset="0"/>
                        <a:ea typeface="Calibri" charset="0"/>
                        <a:cs typeface="Calibri" charset="0"/>
                      </a:endParaRPr>
                    </a:p>
                  </a:txBody>
                  <a:tcPr marL="38100" marR="38100" marT="0" marB="0" anchor="b"/>
                </a:tc>
                <a:tc>
                  <a:txBody>
                    <a:bodyPr/>
                    <a:lstStyle/>
                    <a:p>
                      <a:pPr algn="ctr">
                        <a:lnSpc>
                          <a:spcPct val="107000"/>
                        </a:lnSpc>
                        <a:spcBef>
                          <a:spcPts val="300"/>
                        </a:spcBef>
                        <a:spcAft>
                          <a:spcPts val="300"/>
                        </a:spcAft>
                      </a:pPr>
                      <a:r>
                        <a:rPr lang="en-IN" sz="2000" dirty="0">
                          <a:effectLst/>
                          <a:latin typeface="Calibri" charset="0"/>
                          <a:ea typeface="Calibri" charset="0"/>
                          <a:cs typeface="Calibri" charset="0"/>
                        </a:rPr>
                        <a:t>PRESS</a:t>
                      </a:r>
                    </a:p>
                  </a:txBody>
                  <a:tcPr marL="38100" marR="38100" marT="0" marB="0" anchor="b"/>
                </a:tc>
                <a:tc>
                  <a:txBody>
                    <a:bodyPr/>
                    <a:lstStyle/>
                    <a:p>
                      <a:pPr algn="ctr">
                        <a:lnSpc>
                          <a:spcPct val="107000"/>
                        </a:lnSpc>
                        <a:spcBef>
                          <a:spcPts val="300"/>
                        </a:spcBef>
                        <a:spcAft>
                          <a:spcPts val="300"/>
                        </a:spcAft>
                      </a:pPr>
                      <a:r>
                        <a:rPr lang="en-US" sz="2000" dirty="0">
                          <a:effectLst/>
                        </a:rPr>
                        <a:t>Variables in Model</a:t>
                      </a:r>
                      <a:endParaRPr lang="en-IN" sz="2000" dirty="0">
                        <a:effectLst/>
                        <a:latin typeface="Calibri" charset="0"/>
                        <a:ea typeface="Calibri" charset="0"/>
                        <a:cs typeface="Calibri" charset="0"/>
                      </a:endParaRPr>
                    </a:p>
                  </a:txBody>
                  <a:tcPr marL="38100" marR="38100" marT="0" marB="0" anchor="b"/>
                </a:tc>
                <a:extLst>
                  <a:ext uri="{0D108BD9-81ED-4DB2-BD59-A6C34878D82A}">
                    <a16:rowId xmlns:a16="http://schemas.microsoft.com/office/drawing/2014/main" xmlns="" val="1346138719"/>
                  </a:ext>
                </a:extLst>
              </a:tr>
              <a:tr h="472440">
                <a:tc>
                  <a:txBody>
                    <a:bodyPr/>
                    <a:lstStyle/>
                    <a:p>
                      <a:pPr algn="r">
                        <a:lnSpc>
                          <a:spcPct val="107000"/>
                        </a:lnSpc>
                        <a:spcBef>
                          <a:spcPts val="300"/>
                        </a:spcBef>
                        <a:spcAft>
                          <a:spcPts val="300"/>
                        </a:spcAft>
                      </a:pPr>
                      <a:r>
                        <a:rPr lang="en-US" sz="2000" dirty="0">
                          <a:effectLst/>
                        </a:rPr>
                        <a:t>1</a:t>
                      </a:r>
                      <a:endParaRPr lang="en-IN" sz="2000" dirty="0">
                        <a:effectLst/>
                        <a:latin typeface="Calibri" charset="0"/>
                        <a:ea typeface="Calibri" charset="0"/>
                        <a:cs typeface="Calibri" charset="0"/>
                      </a:endParaRPr>
                    </a:p>
                  </a:txBody>
                  <a:tcPr marL="38100" marR="38100" marT="0" marB="0"/>
                </a:tc>
                <a:tc>
                  <a:txBody>
                    <a:bodyPr/>
                    <a:lstStyle/>
                    <a:p>
                      <a:pPr algn="r">
                        <a:lnSpc>
                          <a:spcPct val="107000"/>
                        </a:lnSpc>
                        <a:spcBef>
                          <a:spcPts val="300"/>
                        </a:spcBef>
                        <a:spcAft>
                          <a:spcPts val="300"/>
                        </a:spcAft>
                      </a:pPr>
                      <a:r>
                        <a:rPr lang="en-US" sz="2000" dirty="0">
                          <a:effectLst/>
                        </a:rPr>
                        <a:t>0.7587</a:t>
                      </a:r>
                      <a:endParaRPr lang="en-IN" sz="2000" dirty="0">
                        <a:effectLst/>
                        <a:latin typeface="Calibri" charset="0"/>
                        <a:ea typeface="Calibri" charset="0"/>
                        <a:cs typeface="Calibri" charset="0"/>
                      </a:endParaRPr>
                    </a:p>
                  </a:txBody>
                  <a:tcPr marL="38100" marR="38100" marT="0" marB="0"/>
                </a:tc>
                <a:tc>
                  <a:txBody>
                    <a:bodyPr/>
                    <a:lstStyle/>
                    <a:p>
                      <a:pPr algn="r">
                        <a:lnSpc>
                          <a:spcPct val="107000"/>
                        </a:lnSpc>
                        <a:spcBef>
                          <a:spcPts val="300"/>
                        </a:spcBef>
                        <a:spcAft>
                          <a:spcPts val="300"/>
                        </a:spcAft>
                      </a:pPr>
                      <a:r>
                        <a:rPr lang="en-US" sz="2000">
                          <a:effectLst/>
                        </a:rPr>
                        <a:t>0.7368</a:t>
                      </a:r>
                      <a:endParaRPr lang="en-IN" sz="2000">
                        <a:effectLst/>
                        <a:latin typeface="Calibri" charset="0"/>
                        <a:ea typeface="Calibri" charset="0"/>
                        <a:cs typeface="Calibri" charset="0"/>
                      </a:endParaRPr>
                    </a:p>
                  </a:txBody>
                  <a:tcPr marL="38100" marR="38100" marT="0" marB="0"/>
                </a:tc>
                <a:tc>
                  <a:txBody>
                    <a:bodyPr/>
                    <a:lstStyle/>
                    <a:p>
                      <a:pPr algn="r">
                        <a:lnSpc>
                          <a:spcPct val="107000"/>
                        </a:lnSpc>
                        <a:spcBef>
                          <a:spcPts val="300"/>
                        </a:spcBef>
                        <a:spcAft>
                          <a:spcPts val="300"/>
                        </a:spcAft>
                      </a:pPr>
                      <a:r>
                        <a:rPr lang="en-US" sz="2000" dirty="0">
                          <a:effectLst/>
                        </a:rPr>
                        <a:t>22.0361</a:t>
                      </a:r>
                      <a:endParaRPr lang="en-IN" sz="2000" dirty="0">
                        <a:effectLst/>
                        <a:latin typeface="Calibri" charset="0"/>
                        <a:ea typeface="Calibri" charset="0"/>
                        <a:cs typeface="Calibri" charset="0"/>
                      </a:endParaRPr>
                    </a:p>
                  </a:txBody>
                  <a:tcPr marL="38100" marR="38100" marT="0" marB="0"/>
                </a:tc>
                <a:tc>
                  <a:txBody>
                    <a:bodyPr/>
                    <a:lstStyle/>
                    <a:p>
                      <a:pPr algn="r">
                        <a:lnSpc>
                          <a:spcPct val="107000"/>
                        </a:lnSpc>
                        <a:spcBef>
                          <a:spcPts val="300"/>
                        </a:spcBef>
                        <a:spcAft>
                          <a:spcPts val="300"/>
                        </a:spcAft>
                      </a:pPr>
                      <a:r>
                        <a:rPr lang="en-US" sz="2000" dirty="0">
                          <a:effectLst/>
                        </a:rPr>
                        <a:t>9.41820</a:t>
                      </a:r>
                      <a:endParaRPr lang="en-IN" sz="2000" dirty="0">
                        <a:effectLst/>
                        <a:latin typeface="Calibri" charset="0"/>
                        <a:ea typeface="Calibri" charset="0"/>
                        <a:cs typeface="Calibri" charset="0"/>
                      </a:endParaRPr>
                    </a:p>
                  </a:txBody>
                  <a:tcPr marL="38100" marR="38100" marT="0" marB="0"/>
                </a:tc>
                <a:tc>
                  <a:txBody>
                    <a:bodyPr/>
                    <a:lstStyle/>
                    <a:p>
                      <a:pPr algn="r">
                        <a:lnSpc>
                          <a:spcPct val="107000"/>
                        </a:lnSpc>
                        <a:spcBef>
                          <a:spcPts val="300"/>
                        </a:spcBef>
                        <a:spcAft>
                          <a:spcPts val="300"/>
                        </a:spcAft>
                      </a:pPr>
                      <a:r>
                        <a:rPr lang="en-IN" sz="2000" dirty="0">
                          <a:effectLst/>
                          <a:latin typeface="Calibri" charset="0"/>
                          <a:ea typeface="Calibri" charset="0"/>
                          <a:cs typeface="Calibri" charset="0"/>
                        </a:rPr>
                        <a:t>137.06094</a:t>
                      </a:r>
                    </a:p>
                  </a:txBody>
                  <a:tcPr marL="38100" marR="38100" marT="0" marB="0"/>
                </a:tc>
                <a:tc>
                  <a:txBody>
                    <a:bodyPr/>
                    <a:lstStyle/>
                    <a:p>
                      <a:pPr>
                        <a:lnSpc>
                          <a:spcPct val="107000"/>
                        </a:lnSpc>
                        <a:spcBef>
                          <a:spcPts val="300"/>
                        </a:spcBef>
                        <a:spcAft>
                          <a:spcPts val="300"/>
                        </a:spcAft>
                      </a:pPr>
                      <a:r>
                        <a:rPr lang="en-US" sz="2000">
                          <a:effectLst/>
                        </a:rPr>
                        <a:t>STH</a:t>
                      </a:r>
                      <a:endParaRPr lang="en-IN" sz="2000">
                        <a:effectLst/>
                        <a:latin typeface="Calibri" charset="0"/>
                        <a:ea typeface="Calibri" charset="0"/>
                        <a:cs typeface="Calibri" charset="0"/>
                      </a:endParaRPr>
                    </a:p>
                  </a:txBody>
                  <a:tcPr marL="38100" marR="38100" marT="0" marB="0"/>
                </a:tc>
                <a:extLst>
                  <a:ext uri="{0D108BD9-81ED-4DB2-BD59-A6C34878D82A}">
                    <a16:rowId xmlns:a16="http://schemas.microsoft.com/office/drawing/2014/main" xmlns="" val="2445664637"/>
                  </a:ext>
                </a:extLst>
              </a:tr>
              <a:tr h="472440">
                <a:tc>
                  <a:txBody>
                    <a:bodyPr/>
                    <a:lstStyle/>
                    <a:p>
                      <a:pPr algn="r">
                        <a:lnSpc>
                          <a:spcPct val="107000"/>
                        </a:lnSpc>
                        <a:spcBef>
                          <a:spcPts val="300"/>
                        </a:spcBef>
                        <a:spcAft>
                          <a:spcPts val="300"/>
                        </a:spcAft>
                      </a:pPr>
                      <a:r>
                        <a:rPr lang="en-US" sz="2000" dirty="0">
                          <a:effectLst/>
                        </a:rPr>
                        <a:t>1</a:t>
                      </a:r>
                      <a:endParaRPr lang="en-IN" sz="2000" dirty="0">
                        <a:effectLst/>
                        <a:latin typeface="Calibri" charset="0"/>
                        <a:ea typeface="Calibri" charset="0"/>
                        <a:cs typeface="Calibri" charset="0"/>
                      </a:endParaRPr>
                    </a:p>
                  </a:txBody>
                  <a:tcPr marL="38100" marR="38100" marT="0" marB="0"/>
                </a:tc>
                <a:tc>
                  <a:txBody>
                    <a:bodyPr/>
                    <a:lstStyle/>
                    <a:p>
                      <a:pPr algn="r">
                        <a:lnSpc>
                          <a:spcPct val="107000"/>
                        </a:lnSpc>
                        <a:spcBef>
                          <a:spcPts val="300"/>
                        </a:spcBef>
                        <a:spcAft>
                          <a:spcPts val="300"/>
                        </a:spcAft>
                      </a:pPr>
                      <a:r>
                        <a:rPr lang="en-US" sz="2000">
                          <a:effectLst/>
                        </a:rPr>
                        <a:t>0.3470</a:t>
                      </a:r>
                      <a:endParaRPr lang="en-IN" sz="2000">
                        <a:effectLst/>
                        <a:latin typeface="Calibri" charset="0"/>
                        <a:ea typeface="Calibri" charset="0"/>
                        <a:cs typeface="Calibri" charset="0"/>
                      </a:endParaRPr>
                    </a:p>
                  </a:txBody>
                  <a:tcPr marL="38100" marR="38100" marT="0" marB="0"/>
                </a:tc>
                <a:tc>
                  <a:txBody>
                    <a:bodyPr/>
                    <a:lstStyle/>
                    <a:p>
                      <a:pPr algn="r">
                        <a:lnSpc>
                          <a:spcPct val="107000"/>
                        </a:lnSpc>
                        <a:spcBef>
                          <a:spcPts val="300"/>
                        </a:spcBef>
                        <a:spcAft>
                          <a:spcPts val="300"/>
                        </a:spcAft>
                      </a:pPr>
                      <a:r>
                        <a:rPr lang="en-US" sz="2000">
                          <a:effectLst/>
                        </a:rPr>
                        <a:t>0.2877</a:t>
                      </a:r>
                      <a:endParaRPr lang="en-IN" sz="2000">
                        <a:effectLst/>
                        <a:latin typeface="Calibri" charset="0"/>
                        <a:ea typeface="Calibri" charset="0"/>
                        <a:cs typeface="Calibri" charset="0"/>
                      </a:endParaRPr>
                    </a:p>
                  </a:txBody>
                  <a:tcPr marL="38100" marR="38100" marT="0" marB="0"/>
                </a:tc>
                <a:tc>
                  <a:txBody>
                    <a:bodyPr/>
                    <a:lstStyle/>
                    <a:p>
                      <a:pPr algn="r">
                        <a:lnSpc>
                          <a:spcPct val="107000"/>
                        </a:lnSpc>
                        <a:spcBef>
                          <a:spcPts val="300"/>
                        </a:spcBef>
                        <a:spcAft>
                          <a:spcPts val="300"/>
                        </a:spcAft>
                      </a:pPr>
                      <a:r>
                        <a:rPr lang="en-US" sz="2000">
                          <a:effectLst/>
                        </a:rPr>
                        <a:t>74.9943</a:t>
                      </a:r>
                      <a:endParaRPr lang="en-IN" sz="2000">
                        <a:effectLst/>
                        <a:latin typeface="Calibri" charset="0"/>
                        <a:ea typeface="Calibri" charset="0"/>
                        <a:cs typeface="Calibri" charset="0"/>
                      </a:endParaRPr>
                    </a:p>
                  </a:txBody>
                  <a:tcPr marL="38100" marR="38100" marT="0" marB="0"/>
                </a:tc>
                <a:tc>
                  <a:txBody>
                    <a:bodyPr/>
                    <a:lstStyle/>
                    <a:p>
                      <a:pPr algn="r">
                        <a:lnSpc>
                          <a:spcPct val="107000"/>
                        </a:lnSpc>
                        <a:spcBef>
                          <a:spcPts val="300"/>
                        </a:spcBef>
                        <a:spcAft>
                          <a:spcPts val="300"/>
                        </a:spcAft>
                      </a:pPr>
                      <a:r>
                        <a:rPr lang="en-US" sz="2000">
                          <a:effectLst/>
                        </a:rPr>
                        <a:t>25.48890</a:t>
                      </a:r>
                      <a:endParaRPr lang="en-IN" sz="2000">
                        <a:effectLst/>
                        <a:latin typeface="Calibri" charset="0"/>
                        <a:ea typeface="Calibri" charset="0"/>
                        <a:cs typeface="Calibri" charset="0"/>
                      </a:endParaRPr>
                    </a:p>
                  </a:txBody>
                  <a:tcPr marL="38100" marR="38100" marT="0" marB="0"/>
                </a:tc>
                <a:tc>
                  <a:txBody>
                    <a:bodyPr/>
                    <a:lstStyle/>
                    <a:p>
                      <a:pPr algn="r">
                        <a:lnSpc>
                          <a:spcPct val="107000"/>
                        </a:lnSpc>
                        <a:spcBef>
                          <a:spcPts val="300"/>
                        </a:spcBef>
                        <a:spcAft>
                          <a:spcPts val="300"/>
                        </a:spcAft>
                      </a:pPr>
                      <a:r>
                        <a:rPr lang="en-IN" sz="2000" dirty="0">
                          <a:effectLst/>
                          <a:latin typeface="Calibri" charset="0"/>
                          <a:ea typeface="Calibri" charset="0"/>
                          <a:cs typeface="Calibri" charset="0"/>
                        </a:rPr>
                        <a:t>392.42663</a:t>
                      </a:r>
                    </a:p>
                  </a:txBody>
                  <a:tcPr marL="38100" marR="38100" marT="0" marB="0"/>
                </a:tc>
                <a:tc>
                  <a:txBody>
                    <a:bodyPr/>
                    <a:lstStyle/>
                    <a:p>
                      <a:pPr>
                        <a:lnSpc>
                          <a:spcPct val="107000"/>
                        </a:lnSpc>
                        <a:spcBef>
                          <a:spcPts val="300"/>
                        </a:spcBef>
                        <a:spcAft>
                          <a:spcPts val="300"/>
                        </a:spcAft>
                      </a:pPr>
                      <a:r>
                        <a:rPr lang="en-US" sz="2000" dirty="0" err="1">
                          <a:effectLst/>
                        </a:rPr>
                        <a:t>GDPgr</a:t>
                      </a:r>
                      <a:endParaRPr lang="en-IN" sz="2000" dirty="0">
                        <a:effectLst/>
                        <a:latin typeface="Calibri" charset="0"/>
                        <a:ea typeface="Calibri" charset="0"/>
                        <a:cs typeface="Calibri" charset="0"/>
                      </a:endParaRPr>
                    </a:p>
                  </a:txBody>
                  <a:tcPr marL="38100" marR="38100" marT="0" marB="0"/>
                </a:tc>
                <a:extLst>
                  <a:ext uri="{0D108BD9-81ED-4DB2-BD59-A6C34878D82A}">
                    <a16:rowId xmlns:a16="http://schemas.microsoft.com/office/drawing/2014/main" xmlns="" val="709985608"/>
                  </a:ext>
                </a:extLst>
              </a:tr>
              <a:tr h="472440">
                <a:tc>
                  <a:txBody>
                    <a:bodyPr/>
                    <a:lstStyle/>
                    <a:p>
                      <a:pPr algn="r">
                        <a:lnSpc>
                          <a:spcPct val="107000"/>
                        </a:lnSpc>
                        <a:spcBef>
                          <a:spcPts val="300"/>
                        </a:spcBef>
                        <a:spcAft>
                          <a:spcPts val="300"/>
                        </a:spcAft>
                      </a:pPr>
                      <a:r>
                        <a:rPr lang="en-US" sz="2000" dirty="0">
                          <a:effectLst/>
                          <a:highlight>
                            <a:srgbClr val="FFFF00"/>
                          </a:highlight>
                        </a:rPr>
                        <a:t>2</a:t>
                      </a:r>
                      <a:endParaRPr lang="en-IN" sz="2000" dirty="0">
                        <a:effectLst/>
                        <a:latin typeface="Calibri" charset="0"/>
                        <a:ea typeface="Calibri" charset="0"/>
                        <a:cs typeface="Calibri" charset="0"/>
                      </a:endParaRPr>
                    </a:p>
                  </a:txBody>
                  <a:tcPr marL="38100" marR="38100" marT="0" marB="0"/>
                </a:tc>
                <a:tc>
                  <a:txBody>
                    <a:bodyPr/>
                    <a:lstStyle/>
                    <a:p>
                      <a:pPr algn="r">
                        <a:lnSpc>
                          <a:spcPct val="107000"/>
                        </a:lnSpc>
                        <a:spcBef>
                          <a:spcPts val="300"/>
                        </a:spcBef>
                        <a:spcAft>
                          <a:spcPts val="300"/>
                        </a:spcAft>
                      </a:pPr>
                      <a:r>
                        <a:rPr lang="en-US" sz="2000" dirty="0">
                          <a:effectLst/>
                          <a:highlight>
                            <a:srgbClr val="FFFF00"/>
                          </a:highlight>
                        </a:rPr>
                        <a:t>0.9223</a:t>
                      </a:r>
                      <a:endParaRPr lang="en-IN" sz="2000" dirty="0">
                        <a:effectLst/>
                        <a:latin typeface="Calibri" charset="0"/>
                        <a:ea typeface="Calibri" charset="0"/>
                        <a:cs typeface="Calibri" charset="0"/>
                      </a:endParaRPr>
                    </a:p>
                  </a:txBody>
                  <a:tcPr marL="38100" marR="38100" marT="0" marB="0"/>
                </a:tc>
                <a:tc>
                  <a:txBody>
                    <a:bodyPr/>
                    <a:lstStyle/>
                    <a:p>
                      <a:pPr algn="r">
                        <a:lnSpc>
                          <a:spcPct val="107000"/>
                        </a:lnSpc>
                        <a:spcBef>
                          <a:spcPts val="300"/>
                        </a:spcBef>
                        <a:spcAft>
                          <a:spcPts val="300"/>
                        </a:spcAft>
                      </a:pPr>
                      <a:r>
                        <a:rPr lang="en-US" sz="2000" dirty="0">
                          <a:effectLst/>
                          <a:highlight>
                            <a:srgbClr val="FFFF00"/>
                          </a:highlight>
                        </a:rPr>
                        <a:t>0.9067</a:t>
                      </a:r>
                      <a:endParaRPr lang="en-IN" sz="2000" dirty="0">
                        <a:effectLst/>
                        <a:latin typeface="Calibri" charset="0"/>
                        <a:ea typeface="Calibri" charset="0"/>
                        <a:cs typeface="Calibri" charset="0"/>
                      </a:endParaRPr>
                    </a:p>
                  </a:txBody>
                  <a:tcPr marL="38100" marR="38100" marT="0" marB="0"/>
                </a:tc>
                <a:tc>
                  <a:txBody>
                    <a:bodyPr/>
                    <a:lstStyle/>
                    <a:p>
                      <a:pPr algn="r">
                        <a:lnSpc>
                          <a:spcPct val="107000"/>
                        </a:lnSpc>
                        <a:spcBef>
                          <a:spcPts val="300"/>
                        </a:spcBef>
                        <a:spcAft>
                          <a:spcPts val="300"/>
                        </a:spcAft>
                      </a:pPr>
                      <a:r>
                        <a:rPr lang="en-US" sz="2000" dirty="0">
                          <a:effectLst/>
                          <a:highlight>
                            <a:srgbClr val="FFFF00"/>
                          </a:highlight>
                        </a:rPr>
                        <a:t>3.0000</a:t>
                      </a:r>
                      <a:endParaRPr lang="en-IN" sz="2000" dirty="0">
                        <a:effectLst/>
                        <a:latin typeface="Calibri" charset="0"/>
                        <a:ea typeface="Calibri" charset="0"/>
                        <a:cs typeface="Calibri" charset="0"/>
                      </a:endParaRPr>
                    </a:p>
                  </a:txBody>
                  <a:tcPr marL="38100" marR="38100" marT="0" marB="0"/>
                </a:tc>
                <a:tc>
                  <a:txBody>
                    <a:bodyPr/>
                    <a:lstStyle/>
                    <a:p>
                      <a:pPr algn="r">
                        <a:lnSpc>
                          <a:spcPct val="107000"/>
                        </a:lnSpc>
                        <a:spcBef>
                          <a:spcPts val="300"/>
                        </a:spcBef>
                        <a:spcAft>
                          <a:spcPts val="300"/>
                        </a:spcAft>
                      </a:pPr>
                      <a:r>
                        <a:rPr lang="en-US" sz="2000" dirty="0">
                          <a:effectLst/>
                          <a:highlight>
                            <a:srgbClr val="FFFF00"/>
                          </a:highlight>
                        </a:rPr>
                        <a:t>3.33806</a:t>
                      </a:r>
                      <a:endParaRPr lang="en-IN" sz="2000" dirty="0">
                        <a:effectLst/>
                        <a:latin typeface="Calibri" charset="0"/>
                        <a:ea typeface="Calibri" charset="0"/>
                        <a:cs typeface="Calibri" charset="0"/>
                      </a:endParaRPr>
                    </a:p>
                  </a:txBody>
                  <a:tcPr marL="38100" marR="38100" marT="0" marB="0"/>
                </a:tc>
                <a:tc>
                  <a:txBody>
                    <a:bodyPr/>
                    <a:lstStyle/>
                    <a:p>
                      <a:pPr algn="r">
                        <a:lnSpc>
                          <a:spcPct val="107000"/>
                        </a:lnSpc>
                        <a:spcBef>
                          <a:spcPts val="300"/>
                        </a:spcBef>
                        <a:spcAft>
                          <a:spcPts val="300"/>
                        </a:spcAft>
                      </a:pPr>
                      <a:r>
                        <a:rPr lang="en-IN" sz="2000" dirty="0">
                          <a:effectLst/>
                          <a:highlight>
                            <a:srgbClr val="FFFF00"/>
                          </a:highlight>
                          <a:latin typeface="Calibri" charset="0"/>
                          <a:ea typeface="Calibri" charset="0"/>
                          <a:cs typeface="Calibri" charset="0"/>
                        </a:rPr>
                        <a:t>48.62267</a:t>
                      </a:r>
                    </a:p>
                  </a:txBody>
                  <a:tcPr marL="38100" marR="38100" marT="0" marB="0"/>
                </a:tc>
                <a:tc>
                  <a:txBody>
                    <a:bodyPr/>
                    <a:lstStyle/>
                    <a:p>
                      <a:pPr>
                        <a:lnSpc>
                          <a:spcPct val="107000"/>
                        </a:lnSpc>
                        <a:spcBef>
                          <a:spcPts val="300"/>
                        </a:spcBef>
                        <a:spcAft>
                          <a:spcPts val="300"/>
                        </a:spcAft>
                      </a:pPr>
                      <a:r>
                        <a:rPr lang="en-US" sz="2000" dirty="0">
                          <a:effectLst/>
                          <a:highlight>
                            <a:srgbClr val="FFFF00"/>
                          </a:highlight>
                        </a:rPr>
                        <a:t>STH </a:t>
                      </a:r>
                      <a:r>
                        <a:rPr lang="en-US" sz="2000" dirty="0" err="1">
                          <a:effectLst/>
                          <a:highlight>
                            <a:srgbClr val="FFFF00"/>
                          </a:highlight>
                        </a:rPr>
                        <a:t>GDPgr</a:t>
                      </a:r>
                      <a:endParaRPr lang="en-IN" sz="2000" dirty="0">
                        <a:effectLst/>
                        <a:latin typeface="Calibri" charset="0"/>
                        <a:ea typeface="Calibri" charset="0"/>
                        <a:cs typeface="Calibri" charset="0"/>
                      </a:endParaRPr>
                    </a:p>
                  </a:txBody>
                  <a:tcPr marL="38100" marR="38100" marT="0" marB="0"/>
                </a:tc>
                <a:extLst>
                  <a:ext uri="{0D108BD9-81ED-4DB2-BD59-A6C34878D82A}">
                    <a16:rowId xmlns:a16="http://schemas.microsoft.com/office/drawing/2014/main" xmlns="" val="1622996028"/>
                  </a:ext>
                </a:extLst>
              </a:tr>
            </a:tbl>
          </a:graphicData>
        </a:graphic>
      </p:graphicFrame>
    </p:spTree>
    <p:extLst>
      <p:ext uri="{BB962C8B-B14F-4D97-AF65-F5344CB8AC3E}">
        <p14:creationId xmlns:p14="http://schemas.microsoft.com/office/powerpoint/2010/main" val="184233611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xmlns="" id="{708A8BDC-CE09-4567-A28B-36588BFDE217}"/>
              </a:ext>
            </a:extLst>
          </p:cNvPr>
          <p:cNvGraphicFramePr>
            <a:graphicFrameLocks noGrp="1"/>
          </p:cNvGraphicFramePr>
          <p:nvPr>
            <p:ph idx="1"/>
            <p:extLst/>
          </p:nvPr>
        </p:nvGraphicFramePr>
        <p:xfrm>
          <a:off x="1367365" y="1514126"/>
          <a:ext cx="9304870" cy="1884426"/>
        </p:xfrm>
        <a:graphic>
          <a:graphicData uri="http://schemas.openxmlformats.org/drawingml/2006/table">
            <a:tbl>
              <a:tblPr firstRow="1">
                <a:tableStyleId>{69012ECD-51FC-41F1-AA8D-1B2483CD663E}</a:tableStyleId>
              </a:tblPr>
              <a:tblGrid>
                <a:gridCol w="1247826">
                  <a:extLst>
                    <a:ext uri="{9D8B030D-6E8A-4147-A177-3AD203B41FA5}">
                      <a16:colId xmlns:a16="http://schemas.microsoft.com/office/drawing/2014/main" xmlns="" val="3342780242"/>
                    </a:ext>
                  </a:extLst>
                </a:gridCol>
                <a:gridCol w="518704">
                  <a:extLst>
                    <a:ext uri="{9D8B030D-6E8A-4147-A177-3AD203B41FA5}">
                      <a16:colId xmlns:a16="http://schemas.microsoft.com/office/drawing/2014/main" xmlns="" val="4201360089"/>
                    </a:ext>
                  </a:extLst>
                </a:gridCol>
                <a:gridCol w="1404416">
                  <a:extLst>
                    <a:ext uri="{9D8B030D-6E8A-4147-A177-3AD203B41FA5}">
                      <a16:colId xmlns:a16="http://schemas.microsoft.com/office/drawing/2014/main" xmlns="" val="2172577171"/>
                    </a:ext>
                  </a:extLst>
                </a:gridCol>
                <a:gridCol w="1250275">
                  <a:extLst>
                    <a:ext uri="{9D8B030D-6E8A-4147-A177-3AD203B41FA5}">
                      <a16:colId xmlns:a16="http://schemas.microsoft.com/office/drawing/2014/main" xmlns="" val="1282558885"/>
                    </a:ext>
                  </a:extLst>
                </a:gridCol>
                <a:gridCol w="998261">
                  <a:extLst>
                    <a:ext uri="{9D8B030D-6E8A-4147-A177-3AD203B41FA5}">
                      <a16:colId xmlns:a16="http://schemas.microsoft.com/office/drawing/2014/main" xmlns="" val="2730732085"/>
                    </a:ext>
                  </a:extLst>
                </a:gridCol>
                <a:gridCol w="944433">
                  <a:extLst>
                    <a:ext uri="{9D8B030D-6E8A-4147-A177-3AD203B41FA5}">
                      <a16:colId xmlns:a16="http://schemas.microsoft.com/office/drawing/2014/main" xmlns="" val="201441432"/>
                    </a:ext>
                  </a:extLst>
                </a:gridCol>
                <a:gridCol w="1721266">
                  <a:extLst>
                    <a:ext uri="{9D8B030D-6E8A-4147-A177-3AD203B41FA5}">
                      <a16:colId xmlns:a16="http://schemas.microsoft.com/office/drawing/2014/main" xmlns="" val="1744844290"/>
                    </a:ext>
                  </a:extLst>
                </a:gridCol>
                <a:gridCol w="1219689">
                  <a:extLst>
                    <a:ext uri="{9D8B030D-6E8A-4147-A177-3AD203B41FA5}">
                      <a16:colId xmlns:a16="http://schemas.microsoft.com/office/drawing/2014/main" xmlns="" val="2551702228"/>
                    </a:ext>
                  </a:extLst>
                </a:gridCol>
              </a:tblGrid>
              <a:tr h="0">
                <a:tc gridSpan="8">
                  <a:txBody>
                    <a:bodyPr/>
                    <a:lstStyle/>
                    <a:p>
                      <a:pPr algn="ctr">
                        <a:lnSpc>
                          <a:spcPct val="107000"/>
                        </a:lnSpc>
                        <a:spcBef>
                          <a:spcPts val="300"/>
                        </a:spcBef>
                        <a:spcAft>
                          <a:spcPts val="300"/>
                        </a:spcAft>
                      </a:pPr>
                      <a:r>
                        <a:rPr lang="en-US" sz="2000" dirty="0">
                          <a:effectLst/>
                        </a:rPr>
                        <a:t>Parameter Estimates</a:t>
                      </a:r>
                      <a:endParaRPr lang="en-IN" sz="2000" b="1" dirty="0">
                        <a:effectLst/>
                        <a:latin typeface="Calibri" charset="0"/>
                        <a:ea typeface="Calibri" charset="0"/>
                        <a:cs typeface="Calibri" charset="0"/>
                      </a:endParaRPr>
                    </a:p>
                  </a:txBody>
                  <a:tcPr marL="38100" marR="38100" marT="0" marB="0" anchor="b"/>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xmlns="" val="211198343"/>
                  </a:ext>
                </a:extLst>
              </a:tr>
              <a:tr h="0">
                <a:tc>
                  <a:txBody>
                    <a:bodyPr/>
                    <a:lstStyle/>
                    <a:p>
                      <a:pPr>
                        <a:lnSpc>
                          <a:spcPct val="107000"/>
                        </a:lnSpc>
                        <a:spcBef>
                          <a:spcPts val="300"/>
                        </a:spcBef>
                        <a:spcAft>
                          <a:spcPts val="300"/>
                        </a:spcAft>
                      </a:pPr>
                      <a:r>
                        <a:rPr lang="en-US" sz="2000">
                          <a:effectLst/>
                        </a:rPr>
                        <a:t>Variable</a:t>
                      </a:r>
                      <a:endParaRPr lang="en-IN" sz="2000" b="1">
                        <a:effectLst/>
                        <a:latin typeface="Calibri" charset="0"/>
                        <a:ea typeface="Calibri" charset="0"/>
                        <a:cs typeface="Calibri" charset="0"/>
                      </a:endParaRPr>
                    </a:p>
                  </a:txBody>
                  <a:tcPr marL="38100" marR="38100" marT="0" marB="0" anchor="b"/>
                </a:tc>
                <a:tc>
                  <a:txBody>
                    <a:bodyPr/>
                    <a:lstStyle/>
                    <a:p>
                      <a:pPr algn="r">
                        <a:lnSpc>
                          <a:spcPct val="107000"/>
                        </a:lnSpc>
                        <a:spcBef>
                          <a:spcPts val="300"/>
                        </a:spcBef>
                        <a:spcAft>
                          <a:spcPts val="300"/>
                        </a:spcAft>
                      </a:pPr>
                      <a:r>
                        <a:rPr lang="en-US" sz="2000" dirty="0">
                          <a:effectLst/>
                        </a:rPr>
                        <a:t>DF</a:t>
                      </a:r>
                      <a:endParaRPr lang="en-IN" sz="2000" b="1" dirty="0">
                        <a:effectLst/>
                        <a:latin typeface="Calibri" charset="0"/>
                        <a:ea typeface="Calibri" charset="0"/>
                        <a:cs typeface="Calibri" charset="0"/>
                      </a:endParaRPr>
                    </a:p>
                  </a:txBody>
                  <a:tcPr marL="38100" marR="38100" marT="0" marB="0" anchor="b"/>
                </a:tc>
                <a:tc>
                  <a:txBody>
                    <a:bodyPr/>
                    <a:lstStyle/>
                    <a:p>
                      <a:pPr algn="r">
                        <a:lnSpc>
                          <a:spcPct val="107000"/>
                        </a:lnSpc>
                        <a:spcBef>
                          <a:spcPts val="300"/>
                        </a:spcBef>
                        <a:spcAft>
                          <a:spcPts val="300"/>
                        </a:spcAft>
                      </a:pPr>
                      <a:r>
                        <a:rPr lang="en-US" sz="2000">
                          <a:effectLst/>
                        </a:rPr>
                        <a:t>Parameter</a:t>
                      </a:r>
                      <a:br>
                        <a:rPr lang="en-US" sz="2000">
                          <a:effectLst/>
                        </a:rPr>
                      </a:br>
                      <a:r>
                        <a:rPr lang="en-US" sz="2000">
                          <a:effectLst/>
                        </a:rPr>
                        <a:t>Estimate</a:t>
                      </a:r>
                      <a:endParaRPr lang="en-IN" sz="2000" b="1">
                        <a:effectLst/>
                        <a:latin typeface="Calibri" charset="0"/>
                        <a:ea typeface="Calibri" charset="0"/>
                        <a:cs typeface="Calibri" charset="0"/>
                      </a:endParaRPr>
                    </a:p>
                  </a:txBody>
                  <a:tcPr marL="38100" marR="38100" marT="0" marB="0" anchor="b"/>
                </a:tc>
                <a:tc>
                  <a:txBody>
                    <a:bodyPr/>
                    <a:lstStyle/>
                    <a:p>
                      <a:pPr algn="r">
                        <a:lnSpc>
                          <a:spcPct val="107000"/>
                        </a:lnSpc>
                        <a:spcBef>
                          <a:spcPts val="300"/>
                        </a:spcBef>
                        <a:spcAft>
                          <a:spcPts val="300"/>
                        </a:spcAft>
                      </a:pPr>
                      <a:r>
                        <a:rPr lang="en-US" sz="2000">
                          <a:effectLst/>
                        </a:rPr>
                        <a:t>Standard</a:t>
                      </a:r>
                      <a:br>
                        <a:rPr lang="en-US" sz="2000">
                          <a:effectLst/>
                        </a:rPr>
                      </a:br>
                      <a:r>
                        <a:rPr lang="en-US" sz="2000">
                          <a:effectLst/>
                        </a:rPr>
                        <a:t>Error</a:t>
                      </a:r>
                      <a:endParaRPr lang="en-IN" sz="2000" b="1">
                        <a:effectLst/>
                        <a:latin typeface="Calibri" charset="0"/>
                        <a:ea typeface="Calibri" charset="0"/>
                        <a:cs typeface="Calibri" charset="0"/>
                      </a:endParaRPr>
                    </a:p>
                  </a:txBody>
                  <a:tcPr marL="38100" marR="38100" marT="0" marB="0" anchor="b"/>
                </a:tc>
                <a:tc>
                  <a:txBody>
                    <a:bodyPr/>
                    <a:lstStyle/>
                    <a:p>
                      <a:pPr algn="r">
                        <a:lnSpc>
                          <a:spcPct val="107000"/>
                        </a:lnSpc>
                        <a:spcBef>
                          <a:spcPts val="300"/>
                        </a:spcBef>
                        <a:spcAft>
                          <a:spcPts val="300"/>
                        </a:spcAft>
                      </a:pPr>
                      <a:r>
                        <a:rPr lang="en-US" sz="2000">
                          <a:effectLst/>
                        </a:rPr>
                        <a:t>t Value</a:t>
                      </a:r>
                      <a:endParaRPr lang="en-IN" sz="2000" b="1">
                        <a:effectLst/>
                        <a:latin typeface="Calibri" charset="0"/>
                        <a:ea typeface="Calibri" charset="0"/>
                        <a:cs typeface="Calibri" charset="0"/>
                      </a:endParaRPr>
                    </a:p>
                  </a:txBody>
                  <a:tcPr marL="38100" marR="38100" marT="0" marB="0" anchor="b"/>
                </a:tc>
                <a:tc>
                  <a:txBody>
                    <a:bodyPr/>
                    <a:lstStyle/>
                    <a:p>
                      <a:pPr algn="r">
                        <a:lnSpc>
                          <a:spcPct val="107000"/>
                        </a:lnSpc>
                        <a:spcBef>
                          <a:spcPts val="300"/>
                        </a:spcBef>
                        <a:spcAft>
                          <a:spcPts val="300"/>
                        </a:spcAft>
                      </a:pPr>
                      <a:r>
                        <a:rPr lang="en-US" sz="2000">
                          <a:effectLst/>
                        </a:rPr>
                        <a:t>Pr &gt; |t|</a:t>
                      </a:r>
                      <a:endParaRPr lang="en-IN" sz="2000" b="1">
                        <a:effectLst/>
                        <a:latin typeface="Calibri" charset="0"/>
                        <a:ea typeface="Calibri" charset="0"/>
                        <a:cs typeface="Calibri" charset="0"/>
                      </a:endParaRPr>
                    </a:p>
                  </a:txBody>
                  <a:tcPr marL="38100" marR="38100" marT="0" marB="0" anchor="b"/>
                </a:tc>
                <a:tc>
                  <a:txBody>
                    <a:bodyPr/>
                    <a:lstStyle/>
                    <a:p>
                      <a:pPr algn="r">
                        <a:lnSpc>
                          <a:spcPct val="107000"/>
                        </a:lnSpc>
                        <a:spcBef>
                          <a:spcPts val="300"/>
                        </a:spcBef>
                        <a:spcAft>
                          <a:spcPts val="300"/>
                        </a:spcAft>
                      </a:pPr>
                      <a:r>
                        <a:rPr lang="en-US" sz="2000">
                          <a:effectLst/>
                        </a:rPr>
                        <a:t>Standardized</a:t>
                      </a:r>
                      <a:br>
                        <a:rPr lang="en-US" sz="2000">
                          <a:effectLst/>
                        </a:rPr>
                      </a:br>
                      <a:r>
                        <a:rPr lang="en-US" sz="2000">
                          <a:effectLst/>
                        </a:rPr>
                        <a:t>Estimate</a:t>
                      </a:r>
                      <a:endParaRPr lang="en-IN" sz="2000" b="1">
                        <a:effectLst/>
                        <a:latin typeface="Calibri" charset="0"/>
                        <a:ea typeface="Calibri" charset="0"/>
                        <a:cs typeface="Calibri" charset="0"/>
                      </a:endParaRPr>
                    </a:p>
                  </a:txBody>
                  <a:tcPr marL="38100" marR="38100" marT="0" marB="0" anchor="b"/>
                </a:tc>
                <a:tc>
                  <a:txBody>
                    <a:bodyPr/>
                    <a:lstStyle/>
                    <a:p>
                      <a:pPr algn="r">
                        <a:lnSpc>
                          <a:spcPct val="107000"/>
                        </a:lnSpc>
                        <a:spcBef>
                          <a:spcPts val="300"/>
                        </a:spcBef>
                        <a:spcAft>
                          <a:spcPts val="300"/>
                        </a:spcAft>
                      </a:pPr>
                      <a:r>
                        <a:rPr lang="en-US" sz="2000" dirty="0">
                          <a:effectLst/>
                        </a:rPr>
                        <a:t>Variance</a:t>
                      </a:r>
                      <a:br>
                        <a:rPr lang="en-US" sz="2000" dirty="0">
                          <a:effectLst/>
                        </a:rPr>
                      </a:br>
                      <a:r>
                        <a:rPr lang="en-US" sz="2000" dirty="0">
                          <a:effectLst/>
                        </a:rPr>
                        <a:t>Inflation</a:t>
                      </a:r>
                      <a:endParaRPr lang="en-IN" sz="2000" b="1" dirty="0">
                        <a:effectLst/>
                        <a:latin typeface="Calibri" charset="0"/>
                        <a:ea typeface="Calibri" charset="0"/>
                        <a:cs typeface="Calibri" charset="0"/>
                      </a:endParaRPr>
                    </a:p>
                  </a:txBody>
                  <a:tcPr marL="38100" marR="38100" marT="0" marB="0" anchor="b"/>
                </a:tc>
                <a:extLst>
                  <a:ext uri="{0D108BD9-81ED-4DB2-BD59-A6C34878D82A}">
                    <a16:rowId xmlns:a16="http://schemas.microsoft.com/office/drawing/2014/main" xmlns="" val="2507844637"/>
                  </a:ext>
                </a:extLst>
              </a:tr>
              <a:tr h="0">
                <a:tc>
                  <a:txBody>
                    <a:bodyPr/>
                    <a:lstStyle/>
                    <a:p>
                      <a:pPr>
                        <a:lnSpc>
                          <a:spcPct val="107000"/>
                        </a:lnSpc>
                        <a:spcBef>
                          <a:spcPts val="300"/>
                        </a:spcBef>
                        <a:spcAft>
                          <a:spcPts val="300"/>
                        </a:spcAft>
                      </a:pPr>
                      <a:r>
                        <a:rPr lang="en-US" sz="2000">
                          <a:effectLst/>
                        </a:rPr>
                        <a:t>Intercept</a:t>
                      </a:r>
                      <a:endParaRPr lang="en-IN" sz="2000">
                        <a:effectLst/>
                        <a:latin typeface="Calibri" charset="0"/>
                        <a:ea typeface="Calibri" charset="0"/>
                        <a:cs typeface="Calibri" charset="0"/>
                      </a:endParaRPr>
                    </a:p>
                  </a:txBody>
                  <a:tcPr marL="38100" marR="38100" marT="0" marB="0"/>
                </a:tc>
                <a:tc>
                  <a:txBody>
                    <a:bodyPr/>
                    <a:lstStyle/>
                    <a:p>
                      <a:pPr algn="r">
                        <a:lnSpc>
                          <a:spcPct val="107000"/>
                        </a:lnSpc>
                        <a:spcBef>
                          <a:spcPts val="300"/>
                        </a:spcBef>
                        <a:spcAft>
                          <a:spcPts val="300"/>
                        </a:spcAft>
                      </a:pPr>
                      <a:r>
                        <a:rPr lang="en-US" sz="2000">
                          <a:effectLst/>
                        </a:rPr>
                        <a:t>1</a:t>
                      </a:r>
                      <a:endParaRPr lang="en-IN" sz="2000">
                        <a:effectLst/>
                        <a:latin typeface="Calibri" charset="0"/>
                        <a:ea typeface="Calibri" charset="0"/>
                        <a:cs typeface="Calibri" charset="0"/>
                      </a:endParaRPr>
                    </a:p>
                  </a:txBody>
                  <a:tcPr marL="38100" marR="38100" marT="0" marB="0"/>
                </a:tc>
                <a:tc>
                  <a:txBody>
                    <a:bodyPr/>
                    <a:lstStyle/>
                    <a:p>
                      <a:pPr algn="r">
                        <a:lnSpc>
                          <a:spcPct val="107000"/>
                        </a:lnSpc>
                        <a:spcBef>
                          <a:spcPts val="300"/>
                        </a:spcBef>
                        <a:spcAft>
                          <a:spcPts val="300"/>
                        </a:spcAft>
                      </a:pPr>
                      <a:r>
                        <a:rPr lang="en-US" sz="2000" dirty="0">
                          <a:effectLst/>
                          <a:highlight>
                            <a:srgbClr val="FFFF00"/>
                          </a:highlight>
                        </a:rPr>
                        <a:t>25.75387</a:t>
                      </a:r>
                      <a:endParaRPr lang="en-IN" sz="2000" dirty="0">
                        <a:effectLst/>
                        <a:latin typeface="Calibri" charset="0"/>
                        <a:ea typeface="Calibri" charset="0"/>
                        <a:cs typeface="Calibri" charset="0"/>
                      </a:endParaRPr>
                    </a:p>
                  </a:txBody>
                  <a:tcPr marL="38100" marR="38100" marT="0" marB="0"/>
                </a:tc>
                <a:tc>
                  <a:txBody>
                    <a:bodyPr/>
                    <a:lstStyle/>
                    <a:p>
                      <a:pPr algn="r">
                        <a:lnSpc>
                          <a:spcPct val="107000"/>
                        </a:lnSpc>
                        <a:spcBef>
                          <a:spcPts val="300"/>
                        </a:spcBef>
                        <a:spcAft>
                          <a:spcPts val="300"/>
                        </a:spcAft>
                      </a:pPr>
                      <a:r>
                        <a:rPr lang="en-US" sz="2000">
                          <a:effectLst/>
                        </a:rPr>
                        <a:t>2.95317</a:t>
                      </a:r>
                      <a:endParaRPr lang="en-IN" sz="2000">
                        <a:effectLst/>
                        <a:latin typeface="Calibri" charset="0"/>
                        <a:ea typeface="Calibri" charset="0"/>
                        <a:cs typeface="Calibri" charset="0"/>
                      </a:endParaRPr>
                    </a:p>
                  </a:txBody>
                  <a:tcPr marL="38100" marR="38100" marT="0" marB="0"/>
                </a:tc>
                <a:tc>
                  <a:txBody>
                    <a:bodyPr/>
                    <a:lstStyle/>
                    <a:p>
                      <a:pPr algn="r">
                        <a:lnSpc>
                          <a:spcPct val="107000"/>
                        </a:lnSpc>
                        <a:spcBef>
                          <a:spcPts val="300"/>
                        </a:spcBef>
                        <a:spcAft>
                          <a:spcPts val="300"/>
                        </a:spcAft>
                      </a:pPr>
                      <a:r>
                        <a:rPr lang="en-US" sz="2000">
                          <a:effectLst/>
                        </a:rPr>
                        <a:t>8.72</a:t>
                      </a:r>
                      <a:endParaRPr lang="en-IN" sz="2000">
                        <a:effectLst/>
                        <a:latin typeface="Calibri" charset="0"/>
                        <a:ea typeface="Calibri" charset="0"/>
                        <a:cs typeface="Calibri" charset="0"/>
                      </a:endParaRPr>
                    </a:p>
                  </a:txBody>
                  <a:tcPr marL="38100" marR="38100" marT="0" marB="0"/>
                </a:tc>
                <a:tc>
                  <a:txBody>
                    <a:bodyPr/>
                    <a:lstStyle/>
                    <a:p>
                      <a:pPr algn="r">
                        <a:lnSpc>
                          <a:spcPct val="107000"/>
                        </a:lnSpc>
                        <a:spcBef>
                          <a:spcPts val="300"/>
                        </a:spcBef>
                        <a:spcAft>
                          <a:spcPts val="300"/>
                        </a:spcAft>
                      </a:pPr>
                      <a:r>
                        <a:rPr lang="en-US" sz="2000">
                          <a:effectLst/>
                        </a:rPr>
                        <a:t>&lt;.0001</a:t>
                      </a:r>
                      <a:endParaRPr lang="en-IN" sz="2000">
                        <a:effectLst/>
                        <a:latin typeface="Calibri" charset="0"/>
                        <a:ea typeface="Calibri" charset="0"/>
                        <a:cs typeface="Calibri" charset="0"/>
                      </a:endParaRPr>
                    </a:p>
                  </a:txBody>
                  <a:tcPr marL="38100" marR="38100" marT="0" marB="0"/>
                </a:tc>
                <a:tc>
                  <a:txBody>
                    <a:bodyPr/>
                    <a:lstStyle/>
                    <a:p>
                      <a:pPr algn="r">
                        <a:lnSpc>
                          <a:spcPct val="107000"/>
                        </a:lnSpc>
                        <a:spcBef>
                          <a:spcPts val="300"/>
                        </a:spcBef>
                        <a:spcAft>
                          <a:spcPts val="300"/>
                        </a:spcAft>
                      </a:pPr>
                      <a:r>
                        <a:rPr lang="en-US" sz="2000">
                          <a:effectLst/>
                        </a:rPr>
                        <a:t>0</a:t>
                      </a:r>
                      <a:endParaRPr lang="en-IN" sz="2000">
                        <a:effectLst/>
                        <a:latin typeface="Calibri" charset="0"/>
                        <a:ea typeface="Calibri" charset="0"/>
                        <a:cs typeface="Calibri" charset="0"/>
                      </a:endParaRPr>
                    </a:p>
                  </a:txBody>
                  <a:tcPr marL="38100" marR="38100" marT="0" marB="0"/>
                </a:tc>
                <a:tc>
                  <a:txBody>
                    <a:bodyPr/>
                    <a:lstStyle/>
                    <a:p>
                      <a:pPr algn="r">
                        <a:lnSpc>
                          <a:spcPct val="107000"/>
                        </a:lnSpc>
                        <a:spcBef>
                          <a:spcPts val="300"/>
                        </a:spcBef>
                        <a:spcAft>
                          <a:spcPts val="300"/>
                        </a:spcAft>
                      </a:pPr>
                      <a:r>
                        <a:rPr lang="en-US" sz="2000" dirty="0">
                          <a:effectLst/>
                        </a:rPr>
                        <a:t>0</a:t>
                      </a:r>
                      <a:endParaRPr lang="en-IN" sz="2000" dirty="0">
                        <a:effectLst/>
                        <a:latin typeface="Calibri" charset="0"/>
                        <a:ea typeface="Calibri" charset="0"/>
                        <a:cs typeface="Calibri" charset="0"/>
                      </a:endParaRPr>
                    </a:p>
                  </a:txBody>
                  <a:tcPr marL="38100" marR="38100" marT="0" marB="0"/>
                </a:tc>
                <a:extLst>
                  <a:ext uri="{0D108BD9-81ED-4DB2-BD59-A6C34878D82A}">
                    <a16:rowId xmlns:a16="http://schemas.microsoft.com/office/drawing/2014/main" xmlns="" val="3862457866"/>
                  </a:ext>
                </a:extLst>
              </a:tr>
              <a:tr h="0">
                <a:tc>
                  <a:txBody>
                    <a:bodyPr/>
                    <a:lstStyle/>
                    <a:p>
                      <a:pPr>
                        <a:lnSpc>
                          <a:spcPct val="107000"/>
                        </a:lnSpc>
                        <a:spcBef>
                          <a:spcPts val="300"/>
                        </a:spcBef>
                        <a:spcAft>
                          <a:spcPts val="300"/>
                        </a:spcAft>
                      </a:pPr>
                      <a:r>
                        <a:rPr lang="en-US" sz="2000">
                          <a:effectLst/>
                        </a:rPr>
                        <a:t>STH</a:t>
                      </a:r>
                      <a:endParaRPr lang="en-IN" sz="2000">
                        <a:effectLst/>
                        <a:latin typeface="Calibri" charset="0"/>
                        <a:ea typeface="Calibri" charset="0"/>
                        <a:cs typeface="Calibri" charset="0"/>
                      </a:endParaRPr>
                    </a:p>
                  </a:txBody>
                  <a:tcPr marL="38100" marR="38100" marT="0" marB="0"/>
                </a:tc>
                <a:tc>
                  <a:txBody>
                    <a:bodyPr/>
                    <a:lstStyle/>
                    <a:p>
                      <a:pPr algn="r">
                        <a:lnSpc>
                          <a:spcPct val="107000"/>
                        </a:lnSpc>
                        <a:spcBef>
                          <a:spcPts val="300"/>
                        </a:spcBef>
                        <a:spcAft>
                          <a:spcPts val="300"/>
                        </a:spcAft>
                      </a:pPr>
                      <a:r>
                        <a:rPr lang="en-US" sz="2000">
                          <a:effectLst/>
                        </a:rPr>
                        <a:t>1</a:t>
                      </a:r>
                      <a:endParaRPr lang="en-IN" sz="2000">
                        <a:effectLst/>
                        <a:latin typeface="Calibri" charset="0"/>
                        <a:ea typeface="Calibri" charset="0"/>
                        <a:cs typeface="Calibri" charset="0"/>
                      </a:endParaRPr>
                    </a:p>
                  </a:txBody>
                  <a:tcPr marL="38100" marR="38100" marT="0" marB="0"/>
                </a:tc>
                <a:tc>
                  <a:txBody>
                    <a:bodyPr/>
                    <a:lstStyle/>
                    <a:p>
                      <a:pPr algn="r">
                        <a:lnSpc>
                          <a:spcPct val="107000"/>
                        </a:lnSpc>
                        <a:spcBef>
                          <a:spcPts val="300"/>
                        </a:spcBef>
                        <a:spcAft>
                          <a:spcPts val="300"/>
                        </a:spcAft>
                      </a:pPr>
                      <a:r>
                        <a:rPr lang="en-US" sz="2000">
                          <a:effectLst/>
                          <a:highlight>
                            <a:srgbClr val="FFFF00"/>
                          </a:highlight>
                        </a:rPr>
                        <a:t>0.49173</a:t>
                      </a:r>
                      <a:endParaRPr lang="en-IN" sz="2000">
                        <a:effectLst/>
                        <a:latin typeface="Calibri" charset="0"/>
                        <a:ea typeface="Calibri" charset="0"/>
                        <a:cs typeface="Calibri" charset="0"/>
                      </a:endParaRPr>
                    </a:p>
                  </a:txBody>
                  <a:tcPr marL="38100" marR="38100" marT="0" marB="0"/>
                </a:tc>
                <a:tc>
                  <a:txBody>
                    <a:bodyPr/>
                    <a:lstStyle/>
                    <a:p>
                      <a:pPr algn="r">
                        <a:lnSpc>
                          <a:spcPct val="107000"/>
                        </a:lnSpc>
                        <a:spcBef>
                          <a:spcPts val="300"/>
                        </a:spcBef>
                        <a:spcAft>
                          <a:spcPts val="300"/>
                        </a:spcAft>
                      </a:pPr>
                      <a:r>
                        <a:rPr lang="en-US" sz="2000">
                          <a:effectLst/>
                        </a:rPr>
                        <a:t>0.05716</a:t>
                      </a:r>
                      <a:endParaRPr lang="en-IN" sz="2000">
                        <a:effectLst/>
                        <a:latin typeface="Calibri" charset="0"/>
                        <a:ea typeface="Calibri" charset="0"/>
                        <a:cs typeface="Calibri" charset="0"/>
                      </a:endParaRPr>
                    </a:p>
                  </a:txBody>
                  <a:tcPr marL="38100" marR="38100" marT="0" marB="0"/>
                </a:tc>
                <a:tc>
                  <a:txBody>
                    <a:bodyPr/>
                    <a:lstStyle/>
                    <a:p>
                      <a:pPr algn="r">
                        <a:lnSpc>
                          <a:spcPct val="107000"/>
                        </a:lnSpc>
                        <a:spcBef>
                          <a:spcPts val="300"/>
                        </a:spcBef>
                        <a:spcAft>
                          <a:spcPts val="300"/>
                        </a:spcAft>
                      </a:pPr>
                      <a:r>
                        <a:rPr lang="en-US" sz="2000">
                          <a:effectLst/>
                        </a:rPr>
                        <a:t>8.60</a:t>
                      </a:r>
                      <a:endParaRPr lang="en-IN" sz="2000">
                        <a:effectLst/>
                        <a:latin typeface="Calibri" charset="0"/>
                        <a:ea typeface="Calibri" charset="0"/>
                        <a:cs typeface="Calibri" charset="0"/>
                      </a:endParaRPr>
                    </a:p>
                  </a:txBody>
                  <a:tcPr marL="38100" marR="38100" marT="0" marB="0"/>
                </a:tc>
                <a:tc>
                  <a:txBody>
                    <a:bodyPr/>
                    <a:lstStyle/>
                    <a:p>
                      <a:pPr algn="r">
                        <a:lnSpc>
                          <a:spcPct val="107000"/>
                        </a:lnSpc>
                        <a:spcBef>
                          <a:spcPts val="300"/>
                        </a:spcBef>
                        <a:spcAft>
                          <a:spcPts val="300"/>
                        </a:spcAft>
                      </a:pPr>
                      <a:r>
                        <a:rPr lang="en-US" sz="2000">
                          <a:effectLst/>
                        </a:rPr>
                        <a:t>&lt;.0001</a:t>
                      </a:r>
                      <a:endParaRPr lang="en-IN" sz="2000">
                        <a:effectLst/>
                        <a:latin typeface="Calibri" charset="0"/>
                        <a:ea typeface="Calibri" charset="0"/>
                        <a:cs typeface="Calibri" charset="0"/>
                      </a:endParaRPr>
                    </a:p>
                  </a:txBody>
                  <a:tcPr marL="38100" marR="38100" marT="0" marB="0"/>
                </a:tc>
                <a:tc>
                  <a:txBody>
                    <a:bodyPr/>
                    <a:lstStyle/>
                    <a:p>
                      <a:pPr algn="r">
                        <a:lnSpc>
                          <a:spcPct val="107000"/>
                        </a:lnSpc>
                        <a:spcBef>
                          <a:spcPts val="300"/>
                        </a:spcBef>
                        <a:spcAft>
                          <a:spcPts val="300"/>
                        </a:spcAft>
                      </a:pPr>
                      <a:r>
                        <a:rPr lang="en-US" sz="2000">
                          <a:effectLst/>
                        </a:rPr>
                        <a:t>0.77819</a:t>
                      </a:r>
                      <a:endParaRPr lang="en-IN" sz="2000">
                        <a:effectLst/>
                        <a:latin typeface="Calibri" charset="0"/>
                        <a:ea typeface="Calibri" charset="0"/>
                        <a:cs typeface="Calibri" charset="0"/>
                      </a:endParaRPr>
                    </a:p>
                  </a:txBody>
                  <a:tcPr marL="38100" marR="38100" marT="0" marB="0"/>
                </a:tc>
                <a:tc>
                  <a:txBody>
                    <a:bodyPr/>
                    <a:lstStyle/>
                    <a:p>
                      <a:pPr algn="r">
                        <a:lnSpc>
                          <a:spcPct val="107000"/>
                        </a:lnSpc>
                        <a:spcBef>
                          <a:spcPts val="300"/>
                        </a:spcBef>
                        <a:spcAft>
                          <a:spcPts val="300"/>
                        </a:spcAft>
                      </a:pPr>
                      <a:r>
                        <a:rPr lang="en-US" sz="2000" dirty="0">
                          <a:effectLst/>
                        </a:rPr>
                        <a:t>1.05273</a:t>
                      </a:r>
                      <a:endParaRPr lang="en-IN" sz="2000" dirty="0">
                        <a:effectLst/>
                        <a:latin typeface="Calibri" charset="0"/>
                        <a:ea typeface="Calibri" charset="0"/>
                        <a:cs typeface="Calibri" charset="0"/>
                      </a:endParaRPr>
                    </a:p>
                  </a:txBody>
                  <a:tcPr marL="38100" marR="38100" marT="0" marB="0"/>
                </a:tc>
                <a:extLst>
                  <a:ext uri="{0D108BD9-81ED-4DB2-BD59-A6C34878D82A}">
                    <a16:rowId xmlns:a16="http://schemas.microsoft.com/office/drawing/2014/main" xmlns="" val="181338078"/>
                  </a:ext>
                </a:extLst>
              </a:tr>
              <a:tr h="0">
                <a:tc>
                  <a:txBody>
                    <a:bodyPr/>
                    <a:lstStyle/>
                    <a:p>
                      <a:pPr>
                        <a:lnSpc>
                          <a:spcPct val="107000"/>
                        </a:lnSpc>
                        <a:spcBef>
                          <a:spcPts val="300"/>
                        </a:spcBef>
                        <a:spcAft>
                          <a:spcPts val="300"/>
                        </a:spcAft>
                      </a:pPr>
                      <a:r>
                        <a:rPr lang="en-US" sz="2000">
                          <a:effectLst/>
                        </a:rPr>
                        <a:t>GDPgr</a:t>
                      </a:r>
                      <a:endParaRPr lang="en-IN" sz="2000">
                        <a:effectLst/>
                        <a:latin typeface="Calibri" charset="0"/>
                        <a:ea typeface="Calibri" charset="0"/>
                        <a:cs typeface="Calibri" charset="0"/>
                      </a:endParaRPr>
                    </a:p>
                  </a:txBody>
                  <a:tcPr marL="38100" marR="38100" marT="0" marB="0"/>
                </a:tc>
                <a:tc>
                  <a:txBody>
                    <a:bodyPr/>
                    <a:lstStyle/>
                    <a:p>
                      <a:pPr algn="r">
                        <a:lnSpc>
                          <a:spcPct val="107000"/>
                        </a:lnSpc>
                        <a:spcBef>
                          <a:spcPts val="300"/>
                        </a:spcBef>
                        <a:spcAft>
                          <a:spcPts val="300"/>
                        </a:spcAft>
                      </a:pPr>
                      <a:r>
                        <a:rPr lang="en-US" sz="2000">
                          <a:effectLst/>
                        </a:rPr>
                        <a:t>1</a:t>
                      </a:r>
                      <a:endParaRPr lang="en-IN" sz="2000">
                        <a:effectLst/>
                        <a:latin typeface="Calibri" charset="0"/>
                        <a:ea typeface="Calibri" charset="0"/>
                        <a:cs typeface="Calibri" charset="0"/>
                      </a:endParaRPr>
                    </a:p>
                  </a:txBody>
                  <a:tcPr marL="38100" marR="38100" marT="0" marB="0"/>
                </a:tc>
                <a:tc>
                  <a:txBody>
                    <a:bodyPr/>
                    <a:lstStyle/>
                    <a:p>
                      <a:pPr algn="r">
                        <a:lnSpc>
                          <a:spcPct val="107000"/>
                        </a:lnSpc>
                        <a:spcBef>
                          <a:spcPts val="300"/>
                        </a:spcBef>
                        <a:spcAft>
                          <a:spcPts val="300"/>
                        </a:spcAft>
                      </a:pPr>
                      <a:r>
                        <a:rPr lang="en-US" sz="2000">
                          <a:effectLst/>
                          <a:highlight>
                            <a:srgbClr val="FFFF00"/>
                          </a:highlight>
                        </a:rPr>
                        <a:t>2.25706</a:t>
                      </a:r>
                      <a:endParaRPr lang="en-IN" sz="2000">
                        <a:effectLst/>
                        <a:latin typeface="Calibri" charset="0"/>
                        <a:ea typeface="Calibri" charset="0"/>
                        <a:cs typeface="Calibri" charset="0"/>
                      </a:endParaRPr>
                    </a:p>
                  </a:txBody>
                  <a:tcPr marL="38100" marR="38100" marT="0" marB="0"/>
                </a:tc>
                <a:tc>
                  <a:txBody>
                    <a:bodyPr/>
                    <a:lstStyle/>
                    <a:p>
                      <a:pPr algn="r">
                        <a:lnSpc>
                          <a:spcPct val="107000"/>
                        </a:lnSpc>
                        <a:spcBef>
                          <a:spcPts val="300"/>
                        </a:spcBef>
                        <a:spcAft>
                          <a:spcPts val="300"/>
                        </a:spcAft>
                      </a:pPr>
                      <a:r>
                        <a:rPr lang="en-US" sz="2000">
                          <a:effectLst/>
                        </a:rPr>
                        <a:t>0.49211</a:t>
                      </a:r>
                      <a:endParaRPr lang="en-IN" sz="2000">
                        <a:effectLst/>
                        <a:latin typeface="Calibri" charset="0"/>
                        <a:ea typeface="Calibri" charset="0"/>
                        <a:cs typeface="Calibri" charset="0"/>
                      </a:endParaRPr>
                    </a:p>
                  </a:txBody>
                  <a:tcPr marL="38100" marR="38100" marT="0" marB="0"/>
                </a:tc>
                <a:tc>
                  <a:txBody>
                    <a:bodyPr/>
                    <a:lstStyle/>
                    <a:p>
                      <a:pPr algn="r">
                        <a:lnSpc>
                          <a:spcPct val="107000"/>
                        </a:lnSpc>
                        <a:spcBef>
                          <a:spcPts val="300"/>
                        </a:spcBef>
                        <a:spcAft>
                          <a:spcPts val="300"/>
                        </a:spcAft>
                      </a:pPr>
                      <a:r>
                        <a:rPr lang="en-US" sz="2000">
                          <a:effectLst/>
                        </a:rPr>
                        <a:t>4.59</a:t>
                      </a:r>
                      <a:endParaRPr lang="en-IN" sz="2000">
                        <a:effectLst/>
                        <a:latin typeface="Calibri" charset="0"/>
                        <a:ea typeface="Calibri" charset="0"/>
                        <a:cs typeface="Calibri" charset="0"/>
                      </a:endParaRPr>
                    </a:p>
                  </a:txBody>
                  <a:tcPr marL="38100" marR="38100" marT="0" marB="0"/>
                </a:tc>
                <a:tc>
                  <a:txBody>
                    <a:bodyPr/>
                    <a:lstStyle/>
                    <a:p>
                      <a:pPr algn="r">
                        <a:lnSpc>
                          <a:spcPct val="107000"/>
                        </a:lnSpc>
                        <a:spcBef>
                          <a:spcPts val="300"/>
                        </a:spcBef>
                        <a:spcAft>
                          <a:spcPts val="300"/>
                        </a:spcAft>
                      </a:pPr>
                      <a:r>
                        <a:rPr lang="en-US" sz="2000">
                          <a:effectLst/>
                        </a:rPr>
                        <a:t>0.0010</a:t>
                      </a:r>
                      <a:endParaRPr lang="en-IN" sz="2000">
                        <a:effectLst/>
                        <a:latin typeface="Calibri" charset="0"/>
                        <a:ea typeface="Calibri" charset="0"/>
                        <a:cs typeface="Calibri" charset="0"/>
                      </a:endParaRPr>
                    </a:p>
                  </a:txBody>
                  <a:tcPr marL="38100" marR="38100" marT="0" marB="0"/>
                </a:tc>
                <a:tc>
                  <a:txBody>
                    <a:bodyPr/>
                    <a:lstStyle/>
                    <a:p>
                      <a:pPr algn="r">
                        <a:lnSpc>
                          <a:spcPct val="107000"/>
                        </a:lnSpc>
                        <a:spcBef>
                          <a:spcPts val="300"/>
                        </a:spcBef>
                        <a:spcAft>
                          <a:spcPts val="300"/>
                        </a:spcAft>
                      </a:pPr>
                      <a:r>
                        <a:rPr lang="en-US" sz="2000">
                          <a:effectLst/>
                        </a:rPr>
                        <a:t>0.41492</a:t>
                      </a:r>
                      <a:endParaRPr lang="en-IN" sz="2000">
                        <a:effectLst/>
                        <a:latin typeface="Calibri" charset="0"/>
                        <a:ea typeface="Calibri" charset="0"/>
                        <a:cs typeface="Calibri" charset="0"/>
                      </a:endParaRPr>
                    </a:p>
                  </a:txBody>
                  <a:tcPr marL="38100" marR="38100" marT="0" marB="0"/>
                </a:tc>
                <a:tc>
                  <a:txBody>
                    <a:bodyPr/>
                    <a:lstStyle/>
                    <a:p>
                      <a:pPr algn="r">
                        <a:lnSpc>
                          <a:spcPct val="107000"/>
                        </a:lnSpc>
                        <a:spcBef>
                          <a:spcPts val="300"/>
                        </a:spcBef>
                        <a:spcAft>
                          <a:spcPts val="300"/>
                        </a:spcAft>
                      </a:pPr>
                      <a:r>
                        <a:rPr lang="en-US" sz="2000" dirty="0">
                          <a:effectLst/>
                        </a:rPr>
                        <a:t>1.05273</a:t>
                      </a:r>
                      <a:endParaRPr lang="en-IN" sz="2000" dirty="0">
                        <a:effectLst/>
                        <a:latin typeface="Calibri" charset="0"/>
                        <a:ea typeface="Calibri" charset="0"/>
                        <a:cs typeface="Calibri" charset="0"/>
                      </a:endParaRPr>
                    </a:p>
                  </a:txBody>
                  <a:tcPr marL="38100" marR="38100" marT="0" marB="0"/>
                </a:tc>
                <a:extLst>
                  <a:ext uri="{0D108BD9-81ED-4DB2-BD59-A6C34878D82A}">
                    <a16:rowId xmlns:a16="http://schemas.microsoft.com/office/drawing/2014/main" xmlns="" val="1262141100"/>
                  </a:ext>
                </a:extLst>
              </a:tr>
            </a:tbl>
          </a:graphicData>
        </a:graphic>
      </p:graphicFrame>
      <p:sp>
        <p:nvSpPr>
          <p:cNvPr id="5" name="TextBox 4">
            <a:extLst>
              <a:ext uri="{FF2B5EF4-FFF2-40B4-BE49-F238E27FC236}">
                <a16:creationId xmlns:a16="http://schemas.microsoft.com/office/drawing/2014/main" xmlns="" id="{E5B1AA9D-AFD2-4190-A5A3-53478380F4FD}"/>
              </a:ext>
            </a:extLst>
          </p:cNvPr>
          <p:cNvSpPr txBox="1"/>
          <p:nvPr/>
        </p:nvSpPr>
        <p:spPr>
          <a:xfrm>
            <a:off x="694267" y="4419601"/>
            <a:ext cx="11497733" cy="954107"/>
          </a:xfrm>
          <a:prstGeom prst="rect">
            <a:avLst/>
          </a:prstGeom>
          <a:noFill/>
        </p:spPr>
        <p:txBody>
          <a:bodyPr wrap="square" rtlCol="0">
            <a:spAutoFit/>
          </a:bodyPr>
          <a:lstStyle/>
          <a:p>
            <a:r>
              <a:rPr lang="en-IN" sz="2800" dirty="0"/>
              <a:t>Final Regression Model Equation:</a:t>
            </a:r>
          </a:p>
          <a:p>
            <a:r>
              <a:rPr lang="en-IN" sz="2800" dirty="0"/>
              <a:t> </a:t>
            </a:r>
            <a:r>
              <a:rPr lang="en-IN" sz="2800" dirty="0">
                <a:solidFill>
                  <a:srgbClr val="FF0000"/>
                </a:solidFill>
              </a:rPr>
              <a:t>25.75387 + 0.49173*(September Trial Heat) + 2.25706 (GDP growth rate)</a:t>
            </a:r>
          </a:p>
        </p:txBody>
      </p:sp>
    </p:spTree>
    <p:extLst>
      <p:ext uri="{BB962C8B-B14F-4D97-AF65-F5344CB8AC3E}">
        <p14:creationId xmlns:p14="http://schemas.microsoft.com/office/powerpoint/2010/main" val="172387916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a:t>Campbell - </a:t>
            </a:r>
            <a:r>
              <a:rPr lang="en-US" dirty="0"/>
              <a:t>Diagnostics</a:t>
            </a:r>
          </a:p>
        </p:txBody>
      </p:sp>
      <p:sp>
        <p:nvSpPr>
          <p:cNvPr id="3" name="Content Placeholder 2"/>
          <p:cNvSpPr>
            <a:spLocks noGrp="1"/>
          </p:cNvSpPr>
          <p:nvPr>
            <p:ph idx="1"/>
          </p:nvPr>
        </p:nvSpPr>
        <p:spPr>
          <a:xfrm>
            <a:off x="1981200" y="1690688"/>
            <a:ext cx="8229600" cy="3911600"/>
          </a:xfrm>
        </p:spPr>
        <p:txBody>
          <a:bodyPr>
            <a:normAutofit fontScale="77500" lnSpcReduction="20000"/>
          </a:bodyPr>
          <a:lstStyle/>
          <a:p>
            <a:r>
              <a:rPr lang="en-US" sz="3000" dirty="0">
                <a:latin typeface="Calibri" charset="0"/>
                <a:ea typeface="Calibri" charset="0"/>
                <a:cs typeface="Calibri" charset="0"/>
              </a:rPr>
              <a:t>VIF were all less than 10, therefore no multicollinearity problem.</a:t>
            </a:r>
          </a:p>
          <a:p>
            <a:endParaRPr lang="en-US" sz="3000" dirty="0">
              <a:latin typeface="Calibri" charset="0"/>
              <a:ea typeface="Calibri" charset="0"/>
              <a:cs typeface="Calibri" charset="0"/>
            </a:endParaRPr>
          </a:p>
          <a:p>
            <a:endParaRPr lang="en-US" sz="3000" dirty="0">
              <a:latin typeface="Calibri" charset="0"/>
              <a:ea typeface="Calibri" charset="0"/>
              <a:cs typeface="Calibri" charset="0"/>
            </a:endParaRPr>
          </a:p>
          <a:p>
            <a:endParaRPr lang="en-US" sz="3000" dirty="0">
              <a:latin typeface="Calibri" charset="0"/>
              <a:ea typeface="Calibri" charset="0"/>
              <a:cs typeface="Calibri" charset="0"/>
            </a:endParaRPr>
          </a:p>
          <a:p>
            <a:endParaRPr lang="en-US" sz="3000" dirty="0">
              <a:latin typeface="Calibri" charset="0"/>
              <a:ea typeface="Calibri" charset="0"/>
              <a:cs typeface="Calibri" charset="0"/>
            </a:endParaRPr>
          </a:p>
          <a:p>
            <a:endParaRPr lang="en-US" sz="3000" dirty="0">
              <a:latin typeface="Calibri" charset="0"/>
              <a:ea typeface="Calibri" charset="0"/>
              <a:cs typeface="Calibri" charset="0"/>
            </a:endParaRPr>
          </a:p>
          <a:p>
            <a:endParaRPr lang="en-US" sz="3000" dirty="0">
              <a:latin typeface="Calibri" charset="0"/>
              <a:ea typeface="Calibri" charset="0"/>
              <a:cs typeface="Calibri" charset="0"/>
            </a:endParaRPr>
          </a:p>
          <a:p>
            <a:r>
              <a:rPr lang="en-US" sz="3000" dirty="0">
                <a:latin typeface="Calibri" charset="0"/>
                <a:ea typeface="Calibri" charset="0"/>
                <a:cs typeface="Calibri" charset="0"/>
              </a:rPr>
              <a:t>Durbin-Watson’s D was not significant and no autocorrelation</a:t>
            </a:r>
          </a:p>
          <a:p>
            <a:r>
              <a:rPr lang="en-US" sz="3000" dirty="0">
                <a:latin typeface="Calibri" charset="0"/>
                <a:ea typeface="Calibri" charset="0"/>
                <a:cs typeface="Calibri" charset="0"/>
              </a:rPr>
              <a:t>Residuals were normally distributed as tested by Shapiro-Wilk test for normality with p-value=</a:t>
            </a:r>
            <a:r>
              <a:rPr lang="en-US" sz="3000" dirty="0">
                <a:solidFill>
                  <a:srgbClr val="FF0000"/>
                </a:solidFill>
                <a:latin typeface="Calibri" charset="0"/>
                <a:ea typeface="Calibri" charset="0"/>
                <a:cs typeface="Calibri" charset="0"/>
              </a:rPr>
              <a:t>0.634</a:t>
            </a:r>
            <a:r>
              <a:rPr lang="en-US" sz="3000" dirty="0">
                <a:latin typeface="Calibri" charset="0"/>
                <a:ea typeface="Calibri" charset="0"/>
                <a:cs typeface="Calibri" charset="0"/>
              </a:rPr>
              <a:t>.</a:t>
            </a:r>
          </a:p>
          <a:p>
            <a:pPr marL="0" indent="0">
              <a:buNone/>
            </a:pPr>
            <a:endParaRPr lang="en-US" sz="2000" dirty="0">
              <a:latin typeface="Arial" panose="020B0604020202020204" pitchFamily="34" charset="0"/>
              <a:cs typeface="Arial" panose="020B0604020202020204" pitchFamily="34" charset="0"/>
            </a:endParaRPr>
          </a:p>
        </p:txBody>
      </p:sp>
      <p:graphicFrame>
        <p:nvGraphicFramePr>
          <p:cNvPr id="4" name="Table 3">
            <a:extLst>
              <a:ext uri="{FF2B5EF4-FFF2-40B4-BE49-F238E27FC236}">
                <a16:creationId xmlns:a16="http://schemas.microsoft.com/office/drawing/2014/main" xmlns="" id="{8434DA54-A69E-41F3-91A6-E4CD66289292}"/>
              </a:ext>
            </a:extLst>
          </p:cNvPr>
          <p:cNvGraphicFramePr>
            <a:graphicFrameLocks noGrp="1"/>
          </p:cNvGraphicFramePr>
          <p:nvPr>
            <p:extLst/>
          </p:nvPr>
        </p:nvGraphicFramePr>
        <p:xfrm>
          <a:off x="3585449" y="2432422"/>
          <a:ext cx="4267200" cy="1550035"/>
        </p:xfrm>
        <a:graphic>
          <a:graphicData uri="http://schemas.openxmlformats.org/drawingml/2006/table">
            <a:tbl>
              <a:tblPr firstCol="1">
                <a:tableStyleId>{6E25E649-3F16-4E02-A733-19D2CDBF48F0}</a:tableStyleId>
              </a:tblPr>
              <a:tblGrid>
                <a:gridCol w="3390500">
                  <a:extLst>
                    <a:ext uri="{9D8B030D-6E8A-4147-A177-3AD203B41FA5}">
                      <a16:colId xmlns:a16="http://schemas.microsoft.com/office/drawing/2014/main" xmlns="" val="1585295217"/>
                    </a:ext>
                  </a:extLst>
                </a:gridCol>
                <a:gridCol w="876700">
                  <a:extLst>
                    <a:ext uri="{9D8B030D-6E8A-4147-A177-3AD203B41FA5}">
                      <a16:colId xmlns:a16="http://schemas.microsoft.com/office/drawing/2014/main" xmlns="" val="2258864207"/>
                    </a:ext>
                  </a:extLst>
                </a:gridCol>
              </a:tblGrid>
              <a:tr h="289560">
                <a:tc>
                  <a:txBody>
                    <a:bodyPr/>
                    <a:lstStyle/>
                    <a:p>
                      <a:pPr>
                        <a:lnSpc>
                          <a:spcPct val="107000"/>
                        </a:lnSpc>
                        <a:spcBef>
                          <a:spcPts val="300"/>
                        </a:spcBef>
                        <a:spcAft>
                          <a:spcPts val="300"/>
                        </a:spcAft>
                      </a:pPr>
                      <a:r>
                        <a:rPr lang="en-US" sz="2000" dirty="0">
                          <a:effectLst/>
                        </a:rPr>
                        <a:t>Durbin-Watson D</a:t>
                      </a:r>
                      <a:endParaRPr lang="en-IN" sz="2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8100" marR="38100" marT="0" marB="0"/>
                </a:tc>
                <a:tc>
                  <a:txBody>
                    <a:bodyPr/>
                    <a:lstStyle/>
                    <a:p>
                      <a:pPr algn="r">
                        <a:lnSpc>
                          <a:spcPct val="107000"/>
                        </a:lnSpc>
                        <a:spcBef>
                          <a:spcPts val="300"/>
                        </a:spcBef>
                        <a:spcAft>
                          <a:spcPts val="300"/>
                        </a:spcAft>
                      </a:pPr>
                      <a:r>
                        <a:rPr lang="en-US" sz="2000">
                          <a:effectLst/>
                        </a:rPr>
                        <a:t>2.149</a:t>
                      </a:r>
                      <a:endParaRPr lang="en-IN"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8100" marR="38100" marT="0" marB="0"/>
                </a:tc>
                <a:extLst>
                  <a:ext uri="{0D108BD9-81ED-4DB2-BD59-A6C34878D82A}">
                    <a16:rowId xmlns:a16="http://schemas.microsoft.com/office/drawing/2014/main" xmlns="" val="3495395075"/>
                  </a:ext>
                </a:extLst>
              </a:tr>
              <a:tr h="289560">
                <a:tc>
                  <a:txBody>
                    <a:bodyPr/>
                    <a:lstStyle/>
                    <a:p>
                      <a:pPr>
                        <a:lnSpc>
                          <a:spcPct val="107000"/>
                        </a:lnSpc>
                        <a:spcBef>
                          <a:spcPts val="300"/>
                        </a:spcBef>
                        <a:spcAft>
                          <a:spcPts val="300"/>
                        </a:spcAft>
                      </a:pPr>
                      <a:r>
                        <a:rPr lang="en-US" sz="2000" dirty="0" err="1">
                          <a:effectLst/>
                        </a:rPr>
                        <a:t>Pr</a:t>
                      </a:r>
                      <a:r>
                        <a:rPr lang="en-US" sz="2000" dirty="0">
                          <a:effectLst/>
                        </a:rPr>
                        <a:t> &lt; DW</a:t>
                      </a:r>
                      <a:endParaRPr lang="en-IN" sz="2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8100" marR="38100" marT="0" marB="0"/>
                </a:tc>
                <a:tc>
                  <a:txBody>
                    <a:bodyPr/>
                    <a:lstStyle/>
                    <a:p>
                      <a:pPr algn="r">
                        <a:lnSpc>
                          <a:spcPct val="107000"/>
                        </a:lnSpc>
                        <a:spcBef>
                          <a:spcPts val="300"/>
                        </a:spcBef>
                        <a:spcAft>
                          <a:spcPts val="300"/>
                        </a:spcAft>
                      </a:pPr>
                      <a:r>
                        <a:rPr lang="en-US" sz="2000">
                          <a:effectLst/>
                        </a:rPr>
                        <a:t>0.7034</a:t>
                      </a:r>
                      <a:endParaRPr lang="en-IN"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8100" marR="38100" marT="0" marB="0"/>
                </a:tc>
                <a:extLst>
                  <a:ext uri="{0D108BD9-81ED-4DB2-BD59-A6C34878D82A}">
                    <a16:rowId xmlns:a16="http://schemas.microsoft.com/office/drawing/2014/main" xmlns="" val="3716001624"/>
                  </a:ext>
                </a:extLst>
              </a:tr>
              <a:tr h="289560">
                <a:tc>
                  <a:txBody>
                    <a:bodyPr/>
                    <a:lstStyle/>
                    <a:p>
                      <a:pPr>
                        <a:lnSpc>
                          <a:spcPct val="107000"/>
                        </a:lnSpc>
                        <a:spcBef>
                          <a:spcPts val="300"/>
                        </a:spcBef>
                        <a:spcAft>
                          <a:spcPts val="300"/>
                        </a:spcAft>
                      </a:pPr>
                      <a:r>
                        <a:rPr lang="en-US" sz="2000" dirty="0" err="1">
                          <a:effectLst/>
                        </a:rPr>
                        <a:t>Pr</a:t>
                      </a:r>
                      <a:r>
                        <a:rPr lang="en-US" sz="2000" dirty="0">
                          <a:effectLst/>
                        </a:rPr>
                        <a:t> &gt; DW</a:t>
                      </a:r>
                      <a:endParaRPr lang="en-IN" sz="2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8100" marR="38100" marT="0" marB="0"/>
                </a:tc>
                <a:tc>
                  <a:txBody>
                    <a:bodyPr/>
                    <a:lstStyle/>
                    <a:p>
                      <a:pPr algn="r">
                        <a:lnSpc>
                          <a:spcPct val="107000"/>
                        </a:lnSpc>
                        <a:spcBef>
                          <a:spcPts val="300"/>
                        </a:spcBef>
                        <a:spcAft>
                          <a:spcPts val="300"/>
                        </a:spcAft>
                      </a:pPr>
                      <a:r>
                        <a:rPr lang="en-US" sz="2000">
                          <a:effectLst/>
                        </a:rPr>
                        <a:t>0.2966</a:t>
                      </a:r>
                      <a:endParaRPr lang="en-IN"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8100" marR="38100" marT="0" marB="0"/>
                </a:tc>
                <a:extLst>
                  <a:ext uri="{0D108BD9-81ED-4DB2-BD59-A6C34878D82A}">
                    <a16:rowId xmlns:a16="http://schemas.microsoft.com/office/drawing/2014/main" xmlns="" val="1763935240"/>
                  </a:ext>
                </a:extLst>
              </a:tr>
              <a:tr h="289560">
                <a:tc>
                  <a:txBody>
                    <a:bodyPr/>
                    <a:lstStyle/>
                    <a:p>
                      <a:pPr>
                        <a:lnSpc>
                          <a:spcPct val="107000"/>
                        </a:lnSpc>
                        <a:spcBef>
                          <a:spcPts val="300"/>
                        </a:spcBef>
                        <a:spcAft>
                          <a:spcPts val="300"/>
                        </a:spcAft>
                      </a:pPr>
                      <a:r>
                        <a:rPr lang="en-US" sz="2000">
                          <a:effectLst/>
                        </a:rPr>
                        <a:t>Number of Observations</a:t>
                      </a:r>
                      <a:endParaRPr lang="en-IN"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8100" marR="38100" marT="0" marB="0"/>
                </a:tc>
                <a:tc>
                  <a:txBody>
                    <a:bodyPr/>
                    <a:lstStyle/>
                    <a:p>
                      <a:pPr algn="r">
                        <a:lnSpc>
                          <a:spcPct val="107000"/>
                        </a:lnSpc>
                        <a:spcBef>
                          <a:spcPts val="300"/>
                        </a:spcBef>
                        <a:spcAft>
                          <a:spcPts val="300"/>
                        </a:spcAft>
                      </a:pPr>
                      <a:r>
                        <a:rPr lang="en-US" sz="2000">
                          <a:effectLst/>
                        </a:rPr>
                        <a:t>13</a:t>
                      </a:r>
                      <a:endParaRPr lang="en-IN"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8100" marR="38100" marT="0" marB="0"/>
                </a:tc>
                <a:extLst>
                  <a:ext uri="{0D108BD9-81ED-4DB2-BD59-A6C34878D82A}">
                    <a16:rowId xmlns:a16="http://schemas.microsoft.com/office/drawing/2014/main" xmlns="" val="2492173624"/>
                  </a:ext>
                </a:extLst>
              </a:tr>
              <a:tr h="289560">
                <a:tc>
                  <a:txBody>
                    <a:bodyPr/>
                    <a:lstStyle/>
                    <a:p>
                      <a:pPr>
                        <a:lnSpc>
                          <a:spcPct val="107000"/>
                        </a:lnSpc>
                        <a:spcBef>
                          <a:spcPts val="300"/>
                        </a:spcBef>
                        <a:spcAft>
                          <a:spcPts val="300"/>
                        </a:spcAft>
                      </a:pPr>
                      <a:r>
                        <a:rPr lang="en-US" sz="2000" dirty="0">
                          <a:effectLst/>
                        </a:rPr>
                        <a:t>1st Order Autocorrelation</a:t>
                      </a:r>
                      <a:endParaRPr lang="en-IN" sz="2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8100" marR="38100" marT="0" marB="0"/>
                </a:tc>
                <a:tc>
                  <a:txBody>
                    <a:bodyPr/>
                    <a:lstStyle/>
                    <a:p>
                      <a:pPr algn="r">
                        <a:lnSpc>
                          <a:spcPct val="107000"/>
                        </a:lnSpc>
                        <a:spcBef>
                          <a:spcPts val="300"/>
                        </a:spcBef>
                        <a:spcAft>
                          <a:spcPts val="300"/>
                        </a:spcAft>
                      </a:pPr>
                      <a:r>
                        <a:rPr lang="en-US" sz="2000" dirty="0">
                          <a:effectLst/>
                        </a:rPr>
                        <a:t>-0.292</a:t>
                      </a:r>
                      <a:endParaRPr lang="en-IN" sz="2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8100" marR="38100" marT="0" marB="0"/>
                </a:tc>
                <a:extLst>
                  <a:ext uri="{0D108BD9-81ED-4DB2-BD59-A6C34878D82A}">
                    <a16:rowId xmlns:a16="http://schemas.microsoft.com/office/drawing/2014/main" xmlns="" val="3739441854"/>
                  </a:ext>
                </a:extLst>
              </a:tr>
            </a:tbl>
          </a:graphicData>
        </a:graphic>
      </p:graphicFrame>
    </p:spTree>
    <p:extLst>
      <p:ext uri="{BB962C8B-B14F-4D97-AF65-F5344CB8AC3E}">
        <p14:creationId xmlns:p14="http://schemas.microsoft.com/office/powerpoint/2010/main" val="153526128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170E1F01-B15F-42B7-8828-C3978D099974}"/>
              </a:ext>
            </a:extLst>
          </p:cNvPr>
          <p:cNvSpPr txBox="1"/>
          <p:nvPr/>
        </p:nvSpPr>
        <p:spPr>
          <a:xfrm>
            <a:off x="5593597" y="1452456"/>
            <a:ext cx="5760203" cy="2246769"/>
          </a:xfrm>
          <a:prstGeom prst="rect">
            <a:avLst/>
          </a:prstGeom>
          <a:noFill/>
        </p:spPr>
        <p:txBody>
          <a:bodyPr wrap="square" rtlCol="0">
            <a:spAutoFit/>
          </a:bodyPr>
          <a:lstStyle/>
          <a:p>
            <a:pPr marL="285750" indent="-285750">
              <a:buFont typeface="Arial" panose="020B0604020202020204" pitchFamily="34" charset="0"/>
              <a:buChar char="•"/>
            </a:pPr>
            <a:r>
              <a:rPr lang="en-IN" sz="2800" dirty="0"/>
              <a:t>Observation </a:t>
            </a:r>
            <a:r>
              <a:rPr lang="en-IN" sz="2800" dirty="0">
                <a:solidFill>
                  <a:srgbClr val="FF0000"/>
                </a:solidFill>
              </a:rPr>
              <a:t>9</a:t>
            </a:r>
            <a:r>
              <a:rPr lang="en-IN" sz="2800" dirty="0"/>
              <a:t> is </a:t>
            </a:r>
            <a:r>
              <a:rPr lang="en-IN" sz="2800" dirty="0" smtClean="0"/>
              <a:t>an outlier </a:t>
            </a:r>
            <a:r>
              <a:rPr lang="en-IN" sz="2800" dirty="0"/>
              <a:t>as it has high </a:t>
            </a:r>
            <a:r>
              <a:rPr lang="en-IN" sz="2800" dirty="0" smtClean="0"/>
              <a:t>high </a:t>
            </a:r>
            <a:r>
              <a:rPr lang="en-IN" sz="2800" dirty="0"/>
              <a:t>hat diagonal </a:t>
            </a:r>
            <a:r>
              <a:rPr lang="en-IN" sz="2800" dirty="0" smtClean="0"/>
              <a:t>(</a:t>
            </a:r>
            <a:r>
              <a:rPr lang="en-IN" sz="2800" dirty="0" err="1" smtClean="0">
                <a:solidFill>
                  <a:srgbClr val="FF0000"/>
                </a:solidFill>
              </a:rPr>
              <a:t>h</a:t>
            </a:r>
            <a:r>
              <a:rPr lang="en-IN" sz="2000" dirty="0" err="1" smtClean="0">
                <a:solidFill>
                  <a:srgbClr val="FF0000"/>
                </a:solidFill>
              </a:rPr>
              <a:t>ii</a:t>
            </a:r>
            <a:r>
              <a:rPr lang="en-IN" sz="2800" dirty="0" smtClean="0">
                <a:solidFill>
                  <a:srgbClr val="FF0000"/>
                </a:solidFill>
              </a:rPr>
              <a:t>&gt;2p/n</a:t>
            </a:r>
            <a:r>
              <a:rPr lang="en-IN" sz="2800" dirty="0" smtClean="0"/>
              <a:t>) and high Cook’s D (&lt;1). Therefore, observation is not influential.</a:t>
            </a:r>
            <a:endParaRPr lang="en-IN" sz="2800" dirty="0"/>
          </a:p>
          <a:p>
            <a:pPr marL="285750" indent="-285750">
              <a:buFont typeface="Arial" panose="020B0604020202020204" pitchFamily="34" charset="0"/>
              <a:buChar char="•"/>
            </a:pPr>
            <a:r>
              <a:rPr lang="en-IN" sz="2800" dirty="0" smtClean="0"/>
              <a:t>PRESS </a:t>
            </a:r>
            <a:r>
              <a:rPr lang="en-IN" sz="2800" dirty="0"/>
              <a:t>(with all obs.)= </a:t>
            </a:r>
            <a:r>
              <a:rPr lang="en-IN" sz="2800" dirty="0" smtClean="0">
                <a:solidFill>
                  <a:srgbClr val="FF0000"/>
                </a:solidFill>
              </a:rPr>
              <a:t>48.62267</a:t>
            </a:r>
            <a:endParaRPr lang="en-IN" sz="2800" dirty="0">
              <a:solidFill>
                <a:srgbClr val="FF0000"/>
              </a:solidFill>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6918" y="1304173"/>
            <a:ext cx="4848656" cy="4848656"/>
          </a:xfrm>
          <a:prstGeom prst="rect">
            <a:avLst/>
          </a:prstGeom>
        </p:spPr>
      </p:pic>
      <p:sp>
        <p:nvSpPr>
          <p:cNvPr id="8" name="Title 1"/>
          <p:cNvSpPr>
            <a:spLocks noGrp="1"/>
          </p:cNvSpPr>
          <p:nvPr>
            <p:ph type="title"/>
          </p:nvPr>
        </p:nvSpPr>
        <p:spPr>
          <a:xfrm>
            <a:off x="838200" y="365125"/>
            <a:ext cx="10515600" cy="1325563"/>
          </a:xfrm>
        </p:spPr>
        <p:txBody>
          <a:bodyPr>
            <a:normAutofit/>
          </a:bodyPr>
          <a:lstStyle/>
          <a:p>
            <a:r>
              <a:rPr lang="en-IN" dirty="0"/>
              <a:t>Campbell - </a:t>
            </a:r>
            <a:r>
              <a:rPr lang="en-US" dirty="0"/>
              <a:t>Residuals</a:t>
            </a:r>
          </a:p>
        </p:txBody>
      </p:sp>
    </p:spTree>
    <p:extLst>
      <p:ext uri="{BB962C8B-B14F-4D97-AF65-F5344CB8AC3E}">
        <p14:creationId xmlns:p14="http://schemas.microsoft.com/office/powerpoint/2010/main" val="112039829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5F37B3B-1C02-4DA1-8524-F884D44CE446}"/>
              </a:ext>
            </a:extLst>
          </p:cNvPr>
          <p:cNvSpPr>
            <a:spLocks noGrp="1"/>
          </p:cNvSpPr>
          <p:nvPr>
            <p:ph type="title"/>
          </p:nvPr>
        </p:nvSpPr>
        <p:spPr>
          <a:xfrm>
            <a:off x="838200" y="365125"/>
            <a:ext cx="10515600" cy="1132371"/>
          </a:xfrm>
        </p:spPr>
        <p:txBody>
          <a:bodyPr/>
          <a:lstStyle/>
          <a:p>
            <a:r>
              <a:rPr lang="en-IN" dirty="0"/>
              <a:t>Campbell – Prediction &amp; Forecasting</a:t>
            </a:r>
          </a:p>
        </p:txBody>
      </p:sp>
      <p:sp>
        <p:nvSpPr>
          <p:cNvPr id="3" name="Content Placeholder 2">
            <a:extLst>
              <a:ext uri="{FF2B5EF4-FFF2-40B4-BE49-F238E27FC236}">
                <a16:creationId xmlns:a16="http://schemas.microsoft.com/office/drawing/2014/main" xmlns="" id="{A4432FF8-BDC9-402F-AAE8-156C85DA8884}"/>
              </a:ext>
            </a:extLst>
          </p:cNvPr>
          <p:cNvSpPr>
            <a:spLocks noGrp="1"/>
          </p:cNvSpPr>
          <p:nvPr>
            <p:ph idx="1"/>
          </p:nvPr>
        </p:nvSpPr>
        <p:spPr>
          <a:xfrm>
            <a:off x="838200" y="1600338"/>
            <a:ext cx="10515600" cy="4351338"/>
          </a:xfrm>
        </p:spPr>
        <p:txBody>
          <a:bodyPr>
            <a:normAutofit fontScale="92500" lnSpcReduction="10000"/>
          </a:bodyPr>
          <a:lstStyle/>
          <a:p>
            <a:pPr>
              <a:buFont typeface="Wingdings" panose="05000000000000000000" pitchFamily="2" charset="2"/>
              <a:buChar char="Ø"/>
            </a:pPr>
            <a:r>
              <a:rPr lang="en-US" dirty="0">
                <a:latin typeface="Calibri" charset="0"/>
                <a:ea typeface="Calibri" charset="0"/>
                <a:cs typeface="Calibri" charset="0"/>
              </a:rPr>
              <a:t>Removing last observation at predicted the Incumbent votes for the year 1996.</a:t>
            </a:r>
            <a:endParaRPr lang="en-IN" dirty="0">
              <a:latin typeface="Calibri" charset="0"/>
              <a:ea typeface="Calibri" charset="0"/>
              <a:cs typeface="Calibri" charset="0"/>
            </a:endParaRPr>
          </a:p>
          <a:p>
            <a:r>
              <a:rPr lang="en-US" dirty="0">
                <a:solidFill>
                  <a:srgbClr val="FF0000"/>
                </a:solidFill>
                <a:latin typeface="Calibri" charset="0"/>
                <a:ea typeface="Calibri" charset="0"/>
                <a:cs typeface="Calibri" charset="0"/>
              </a:rPr>
              <a:t>1996</a:t>
            </a:r>
            <a:r>
              <a:rPr lang="en-US" dirty="0">
                <a:latin typeface="Calibri" charset="0"/>
                <a:ea typeface="Calibri" charset="0"/>
                <a:cs typeface="Calibri" charset="0"/>
              </a:rPr>
              <a:t>: Actual IV = </a:t>
            </a:r>
            <a:r>
              <a:rPr lang="en-US" dirty="0">
                <a:solidFill>
                  <a:srgbClr val="FF0000"/>
                </a:solidFill>
                <a:latin typeface="Calibri" charset="0"/>
                <a:ea typeface="Calibri" charset="0"/>
                <a:cs typeface="Calibri" charset="0"/>
              </a:rPr>
              <a:t>54.74%</a:t>
            </a:r>
            <a:r>
              <a:rPr lang="en-US" dirty="0">
                <a:latin typeface="Calibri" charset="0"/>
                <a:ea typeface="Calibri" charset="0"/>
                <a:cs typeface="Calibri" charset="0"/>
              </a:rPr>
              <a:t>, Predicted IV= </a:t>
            </a:r>
            <a:r>
              <a:rPr lang="en-US" dirty="0">
                <a:solidFill>
                  <a:srgbClr val="FF0000"/>
                </a:solidFill>
                <a:latin typeface="Calibri" charset="0"/>
                <a:ea typeface="Calibri" charset="0"/>
                <a:cs typeface="Calibri" charset="0"/>
              </a:rPr>
              <a:t>58.4990%</a:t>
            </a:r>
            <a:r>
              <a:rPr lang="en-US" dirty="0">
                <a:latin typeface="Calibri" charset="0"/>
                <a:ea typeface="Calibri" charset="0"/>
                <a:cs typeface="Calibri" charset="0"/>
              </a:rPr>
              <a:t> Prediction CI (</a:t>
            </a:r>
            <a:r>
              <a:rPr lang="en-US" dirty="0">
                <a:solidFill>
                  <a:srgbClr val="FF0000"/>
                </a:solidFill>
                <a:latin typeface="Calibri" charset="0"/>
                <a:ea typeface="Calibri" charset="0"/>
                <a:cs typeface="Calibri" charset="0"/>
              </a:rPr>
              <a:t>54.7207, 62.2855</a:t>
            </a:r>
            <a:r>
              <a:rPr lang="en-US" dirty="0">
                <a:latin typeface="Calibri" charset="0"/>
                <a:ea typeface="Calibri" charset="0"/>
                <a:cs typeface="Calibri" charset="0"/>
              </a:rPr>
              <a:t>)</a:t>
            </a:r>
          </a:p>
          <a:p>
            <a:r>
              <a:rPr lang="en-IN" dirty="0">
                <a:latin typeface="Calibri" charset="0"/>
                <a:ea typeface="Calibri" charset="0"/>
                <a:cs typeface="Calibri" charset="0"/>
              </a:rPr>
              <a:t>PRESS(2 deleted observations)=</a:t>
            </a:r>
            <a:r>
              <a:rPr lang="en-IN" dirty="0">
                <a:solidFill>
                  <a:srgbClr val="FF0000"/>
                </a:solidFill>
                <a:latin typeface="Calibri" charset="0"/>
                <a:ea typeface="Calibri" charset="0"/>
                <a:cs typeface="Calibri" charset="0"/>
              </a:rPr>
              <a:t>33.46032</a:t>
            </a:r>
            <a:endParaRPr lang="en-US" dirty="0">
              <a:latin typeface="Calibri" charset="0"/>
              <a:ea typeface="Calibri" charset="0"/>
              <a:cs typeface="Calibri" charset="0"/>
            </a:endParaRPr>
          </a:p>
          <a:p>
            <a:pPr>
              <a:buFont typeface="Wingdings" panose="05000000000000000000" pitchFamily="2" charset="2"/>
              <a:buChar char="Ø"/>
            </a:pPr>
            <a:r>
              <a:rPr lang="en-US" dirty="0">
                <a:latin typeface="Calibri" charset="0"/>
                <a:ea typeface="Calibri" charset="0"/>
                <a:cs typeface="Calibri" charset="0"/>
              </a:rPr>
              <a:t>With real data of September Trial Heat and GDP growth rate for the 2000 and 2004 elections added to the model we predicted Incumbent Votes.  The regression equation worked well for prediction.  </a:t>
            </a:r>
            <a:endParaRPr lang="en-IN" dirty="0">
              <a:latin typeface="Calibri" charset="0"/>
              <a:ea typeface="Calibri" charset="0"/>
              <a:cs typeface="Calibri" charset="0"/>
            </a:endParaRPr>
          </a:p>
          <a:p>
            <a:r>
              <a:rPr lang="en-US" dirty="0">
                <a:solidFill>
                  <a:srgbClr val="FF0000"/>
                </a:solidFill>
                <a:latin typeface="Calibri" charset="0"/>
                <a:ea typeface="Calibri" charset="0"/>
                <a:cs typeface="Calibri" charset="0"/>
              </a:rPr>
              <a:t>2000</a:t>
            </a:r>
            <a:r>
              <a:rPr lang="en-US" dirty="0">
                <a:latin typeface="Calibri" charset="0"/>
                <a:ea typeface="Calibri" charset="0"/>
                <a:cs typeface="Calibri" charset="0"/>
              </a:rPr>
              <a:t>: Actual IV = </a:t>
            </a:r>
            <a:r>
              <a:rPr lang="en-US" dirty="0">
                <a:solidFill>
                  <a:srgbClr val="FF0000"/>
                </a:solidFill>
                <a:latin typeface="Calibri" charset="0"/>
                <a:ea typeface="Calibri" charset="0"/>
                <a:cs typeface="Calibri" charset="0"/>
              </a:rPr>
              <a:t>48.4%</a:t>
            </a:r>
            <a:r>
              <a:rPr lang="en-US" dirty="0">
                <a:latin typeface="Calibri" charset="0"/>
                <a:ea typeface="Calibri" charset="0"/>
                <a:cs typeface="Calibri" charset="0"/>
              </a:rPr>
              <a:t>, Predicted IV= </a:t>
            </a:r>
            <a:r>
              <a:rPr lang="en-US" dirty="0">
                <a:solidFill>
                  <a:srgbClr val="FF0000"/>
                </a:solidFill>
                <a:latin typeface="Calibri" charset="0"/>
                <a:ea typeface="Calibri" charset="0"/>
                <a:cs typeface="Calibri" charset="0"/>
              </a:rPr>
              <a:t>51.5333%</a:t>
            </a:r>
            <a:r>
              <a:rPr lang="en-US" dirty="0">
                <a:latin typeface="Calibri" charset="0"/>
                <a:ea typeface="Calibri" charset="0"/>
                <a:cs typeface="Calibri" charset="0"/>
              </a:rPr>
              <a:t> Prediction CI (</a:t>
            </a:r>
            <a:r>
              <a:rPr lang="en-US" dirty="0">
                <a:solidFill>
                  <a:srgbClr val="FF0000"/>
                </a:solidFill>
                <a:latin typeface="Calibri" charset="0"/>
                <a:ea typeface="Calibri" charset="0"/>
                <a:cs typeface="Calibri" charset="0"/>
              </a:rPr>
              <a:t>47.1339, 55.9328</a:t>
            </a:r>
            <a:r>
              <a:rPr lang="en-US" dirty="0">
                <a:latin typeface="Calibri" charset="0"/>
                <a:ea typeface="Calibri" charset="0"/>
                <a:cs typeface="Calibri" charset="0"/>
              </a:rPr>
              <a:t>)</a:t>
            </a:r>
            <a:endParaRPr lang="en-IN" dirty="0">
              <a:latin typeface="Calibri" charset="0"/>
              <a:ea typeface="Calibri" charset="0"/>
              <a:cs typeface="Calibri" charset="0"/>
            </a:endParaRPr>
          </a:p>
          <a:p>
            <a:r>
              <a:rPr lang="en-IN" dirty="0">
                <a:latin typeface="Calibri" charset="0"/>
                <a:ea typeface="Calibri" charset="0"/>
                <a:cs typeface="Calibri" charset="0"/>
              </a:rPr>
              <a:t>PRESS(2 deleted observations)=</a:t>
            </a:r>
            <a:r>
              <a:rPr lang="en-IN" dirty="0">
                <a:solidFill>
                  <a:srgbClr val="FF0000"/>
                </a:solidFill>
                <a:latin typeface="Calibri" charset="0"/>
                <a:ea typeface="Calibri" charset="0"/>
                <a:cs typeface="Calibri" charset="0"/>
              </a:rPr>
              <a:t>48.62267</a:t>
            </a:r>
            <a:endParaRPr lang="en-US" dirty="0">
              <a:solidFill>
                <a:srgbClr val="FF0000"/>
              </a:solidFill>
              <a:latin typeface="Calibri" charset="0"/>
              <a:ea typeface="Calibri" charset="0"/>
              <a:cs typeface="Calibri" charset="0"/>
            </a:endParaRPr>
          </a:p>
          <a:p>
            <a:endParaRPr lang="en-IN" dirty="0">
              <a:latin typeface="Calibri" charset="0"/>
              <a:ea typeface="Calibri" charset="0"/>
              <a:cs typeface="Calibri" charset="0"/>
            </a:endParaRPr>
          </a:p>
          <a:p>
            <a:endParaRPr lang="en-IN" dirty="0">
              <a:latin typeface="Calibri" charset="0"/>
              <a:ea typeface="Calibri" charset="0"/>
              <a:cs typeface="Calibri" charset="0"/>
            </a:endParaRPr>
          </a:p>
        </p:txBody>
      </p:sp>
    </p:spTree>
    <p:extLst>
      <p:ext uri="{BB962C8B-B14F-4D97-AF65-F5344CB8AC3E}">
        <p14:creationId xmlns:p14="http://schemas.microsoft.com/office/powerpoint/2010/main" val="139744313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Crop</Template>
  <TotalTime>1595</TotalTime>
  <Words>1481</Words>
  <Application>Microsoft Macintosh PowerPoint</Application>
  <PresentationFormat>Widescreen</PresentationFormat>
  <Paragraphs>668</Paragraphs>
  <Slides>31</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31</vt:i4>
      </vt:variant>
    </vt:vector>
  </HeadingPairs>
  <TitlesOfParts>
    <vt:vector size="39" baseType="lpstr">
      <vt:lpstr>Calibri</vt:lpstr>
      <vt:lpstr>Calibri Light</vt:lpstr>
      <vt:lpstr>Cambria Math</vt:lpstr>
      <vt:lpstr>Mangal</vt:lpstr>
      <vt:lpstr>Times New Roman</vt:lpstr>
      <vt:lpstr>Wingdings</vt:lpstr>
      <vt:lpstr>Arial</vt:lpstr>
      <vt:lpstr>Office Theme</vt:lpstr>
      <vt:lpstr>EXST-7034  REGRESSION ANALYSIS</vt:lpstr>
      <vt:lpstr>Models to Predict Incumbent Vote</vt:lpstr>
      <vt:lpstr>Campbell Model</vt:lpstr>
      <vt:lpstr>Dataset for Campbell</vt:lpstr>
      <vt:lpstr>Campbell - Modeling</vt:lpstr>
      <vt:lpstr>PowerPoint Presentation</vt:lpstr>
      <vt:lpstr>Campbell - Diagnostics</vt:lpstr>
      <vt:lpstr>Campbell - Residuals</vt:lpstr>
      <vt:lpstr>Campbell – Prediction &amp; Forecasting</vt:lpstr>
      <vt:lpstr>Abramowitz Dataset</vt:lpstr>
      <vt:lpstr>Abramowitz - Modeling</vt:lpstr>
      <vt:lpstr>Abramowitz - Diagnostics</vt:lpstr>
      <vt:lpstr>Abramowitz - Partial Plots</vt:lpstr>
      <vt:lpstr>Abramowitz - Prediction</vt:lpstr>
      <vt:lpstr>Abramowitz - Prediction</vt:lpstr>
      <vt:lpstr>Holbrook</vt:lpstr>
      <vt:lpstr>Holbrook - Exploratory Analysis</vt:lpstr>
      <vt:lpstr>Holbrook – Exploratory Analysis</vt:lpstr>
      <vt:lpstr>Holbrook - Correlation</vt:lpstr>
      <vt:lpstr>Holbrook - Model</vt:lpstr>
      <vt:lpstr>Holbrook - Residuals</vt:lpstr>
      <vt:lpstr>Holbrook – Alternative Model</vt:lpstr>
      <vt:lpstr>Holbrook – Alternative Model Residuals</vt:lpstr>
      <vt:lpstr>Lockerbie Data Description</vt:lpstr>
      <vt:lpstr>Lockerbie Model</vt:lpstr>
      <vt:lpstr>PowerPoint Presentation</vt:lpstr>
      <vt:lpstr>PowerPoint Presentation</vt:lpstr>
      <vt:lpstr>PowerPoint Presentation</vt:lpstr>
      <vt:lpstr>Fair’s Model:</vt:lpstr>
      <vt:lpstr>Conclusions - Model Comparison</vt:lpstr>
      <vt:lpstr>PowerPoint Presentation</vt:lpstr>
    </vt:vector>
  </TitlesOfParts>
  <Company/>
  <LinksUpToDate>false</LinksUpToDate>
  <SharedDoc>false</SharedDoc>
  <HyperlinksChanged>false</HyperlinksChanged>
  <AppVersion>15.0030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 r</dc:creator>
  <cp:lastModifiedBy>j r</cp:lastModifiedBy>
  <cp:revision>63</cp:revision>
  <dcterms:created xsi:type="dcterms:W3CDTF">2017-10-29T23:10:53Z</dcterms:created>
  <dcterms:modified xsi:type="dcterms:W3CDTF">2017-10-31T15:23:44Z</dcterms:modified>
</cp:coreProperties>
</file>